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50_4D46E64A.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3"/>
  </p:notesMasterIdLst>
  <p:sldIdLst>
    <p:sldId id="291" r:id="rId5"/>
    <p:sldId id="329" r:id="rId6"/>
    <p:sldId id="332" r:id="rId7"/>
    <p:sldId id="344" r:id="rId8"/>
    <p:sldId id="348" r:id="rId9"/>
    <p:sldId id="349" r:id="rId10"/>
    <p:sldId id="354" r:id="rId11"/>
    <p:sldId id="347" r:id="rId12"/>
    <p:sldId id="274" r:id="rId13"/>
    <p:sldId id="318" r:id="rId14"/>
    <p:sldId id="311" r:id="rId15"/>
    <p:sldId id="308" r:id="rId16"/>
    <p:sldId id="312" r:id="rId17"/>
    <p:sldId id="327" r:id="rId18"/>
    <p:sldId id="324" r:id="rId19"/>
    <p:sldId id="326" r:id="rId20"/>
    <p:sldId id="325" r:id="rId21"/>
    <p:sldId id="333" r:id="rId22"/>
    <p:sldId id="350" r:id="rId23"/>
    <p:sldId id="336" r:id="rId24"/>
    <p:sldId id="351" r:id="rId25"/>
    <p:sldId id="339" r:id="rId26"/>
    <p:sldId id="338" r:id="rId27"/>
    <p:sldId id="340" r:id="rId28"/>
    <p:sldId id="343" r:id="rId29"/>
    <p:sldId id="341" r:id="rId30"/>
    <p:sldId id="352" r:id="rId31"/>
    <p:sldId id="355" r:id="rId3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304340-0607-F704-E163-F849763ABC71}" name="Sophie Henkenherm" initials="SH" userId="S::Sophie.Henkenherm@toleranzraeume.org::3e69f952-ccc6-4052-9404-2936415a5fa5" providerId="AD"/>
  <p188:author id="{80B1885A-B2D3-D542-34A0-210E4B425069}" name="Desiree Galert" initials="DG" userId="S::desiree.galert@kiga-berlin.org::16c64fb7-092c-43e6-a528-d8beb327dc1f" providerId="AD"/>
  <p188:author id="{3420D29E-CA98-1E8B-9B1C-7EE6BD070107}" name="Tabea Böker" initials="TB" userId="S::tabea.boeker@kiga-berlin.org::bb2cdccb-496c-4bed-971b-9d71b0721901" providerId="AD"/>
  <p188:author id="{04D64CD4-7F3A-21AC-A938-154B5086C7B1}" name="Gastbenutzer" initials="Ga" userId="S::urn:spo:anon#2451a86c0395fc18deb4a662c1083bb99c2c8fec0de30384ed8ded89b5980a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B9A3"/>
    <a:srgbClr val="5486C7"/>
    <a:srgbClr val="6D5BA3"/>
    <a:srgbClr val="EE795B"/>
    <a:srgbClr val="FFFFFF"/>
    <a:srgbClr val="5A7DBD"/>
    <a:srgbClr val="6A59A1"/>
    <a:srgbClr val="6A59A2"/>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84B9AC-3099-7021-C29A-75E6D96129ED}" v="108" dt="2023-04-13T12:53:51.965"/>
    <p1510:client id="{43E7B925-F298-4A4E-846B-C82E562528D7}" v="582" dt="2023-04-13T14:24:55.550"/>
    <p1510:client id="{78CF915D-04E2-8075-2655-8BD1C6C4D4E9}" v="101" dt="2023-04-13T14:27:00.6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omments/modernComment_150_4D46E64A.xml><?xml version="1.0" encoding="utf-8"?>
<p188:cmLst xmlns:a="http://schemas.openxmlformats.org/drawingml/2006/main" xmlns:r="http://schemas.openxmlformats.org/officeDocument/2006/relationships" xmlns:p188="http://schemas.microsoft.com/office/powerpoint/2018/8/main">
  <p188:cm id="{AB4EE2B9-CA6D-4E3E-8E5A-002FAB0D9B89}" authorId="{80B1885A-B2D3-D542-34A0-210E4B425069}" status="resolved" created="2023-04-12T09:21:16.176" complete="100000">
    <pc:sldMkLst xmlns:pc="http://schemas.microsoft.com/office/powerpoint/2013/main/command">
      <pc:docMk/>
      <pc:sldMk cId="1296492106" sldId="336"/>
    </pc:sldMkLst>
    <p188:txBody>
      <a:bodyPr/>
      <a:lstStyle/>
      <a:p>
        <a:r>
          <a:rPr lang="de-DE"/>
          <a:t>Weitere Folie einfügen mit rassistischen und antisemitischen Einstellungen in der Gesellschaft (Mitte)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23025F-AB59-4FF6-9A6C-781EAACE0ED6}" type="datetimeFigureOut">
              <a:rPr lang="de-DE" smtClean="0"/>
              <a:t>14.04.2023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149F91-DF94-453E-8001-6679A7C4F6DA}" type="slidenum">
              <a:rPr lang="de-DE" smtClean="0"/>
              <a:t>‹Nr.›</a:t>
            </a:fld>
            <a:endParaRPr lang="de-DE"/>
          </a:p>
        </p:txBody>
      </p:sp>
    </p:spTree>
    <p:extLst>
      <p:ext uri="{BB962C8B-B14F-4D97-AF65-F5344CB8AC3E}">
        <p14:creationId xmlns:p14="http://schemas.microsoft.com/office/powerpoint/2010/main" val="2974930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www.idaev.de/recherchetools/glossar/glossar-detail?tx_dpnglossary_glossary%5Baction%5D=show&amp;tx_dpnglossary_glossary%5Bterm%5D=132&amp;tx_dpnglossary_glossarydetail%5Bcontroller%5D=Term&amp;cHash=2fae2ab261374ca8b3528923e4963b89" TargetMode="External"/><Relationship Id="rId3" Type="http://schemas.openxmlformats.org/officeDocument/2006/relationships/hyperlink" Target="https://www.idaev.de/recherchetools/glossar/glossar-detail?tx_dpnglossary_glossary%5Baction%5D=show&amp;tx_dpnglossary_glossary%5Bterm%5D=130&amp;tx_dpnglossary_glossarydetail%5Bcontroller%5D=Term&amp;cHash=09513c8cfcab8d6808b9354e7e64ef57" TargetMode="External"/><Relationship Id="rId7" Type="http://schemas.openxmlformats.org/officeDocument/2006/relationships/hyperlink" Target="https://www.idaev.de/recherchetools/glossar/glossar-detail?tx_dpnglossary_glossary%5Baction%5D=show&amp;tx_dpnglossary_glossary%5Bterm%5D=32&amp;tx_dpnglossary_glossarydetail%5Bcontroller%5D=Term&amp;cHash=31f7f79f2e29a8473aaaa7f6d9d9498b"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idaev.de/recherchetools/glossar/glossar-detail?tx_dpnglossary_glossary%5Baction%5D=show&amp;tx_dpnglossary_glossary%5Bterm%5D=89&amp;tx_dpnglossary_glossarydetail%5Bcontroller%5D=Term&amp;cHash=e186a60c9d03da9d36a8d5467e10ea9d" TargetMode="External"/><Relationship Id="rId5" Type="http://schemas.openxmlformats.org/officeDocument/2006/relationships/hyperlink" Target="https://www.idaev.de/recherchetools/glossar/glossar-detail?tx_dpnglossary_glossary%5Baction%5D=show&amp;tx_dpnglossary_glossary%5Bterm%5D=38&amp;tx_dpnglossary_glossarydetail%5Bcontroller%5D=Term&amp;cHash=a1ca8559f568c93a304b9c52edda3aad" TargetMode="External"/><Relationship Id="rId10" Type="http://schemas.openxmlformats.org/officeDocument/2006/relationships/hyperlink" Target="https://www.idaev.de/recherchetools/glossar/glossar-detail?tx_dpnglossary_glossary%5Baction%5D=show&amp;tx_dpnglossary_glossary%5Bterm%5D=40&amp;tx_dpnglossary_glossarydetail%5Bcontroller%5D=Term&amp;cHash=643131ca9fc87a3e899f57900b4eb040" TargetMode="External"/><Relationship Id="rId4" Type="http://schemas.openxmlformats.org/officeDocument/2006/relationships/hyperlink" Target="https://www.idaev.de/recherchetools/glossar/glossar-detail?tx_dpnglossary_glossary%5Baction%5D=show&amp;tx_dpnglossary_glossary%5Bterm%5D=121&amp;tx_dpnglossary_glossarydetail%5Bcontroller%5D=Term&amp;cHash=115d2340e536cac57df64d8bcd7cbc99" TargetMode="External"/><Relationship Id="rId9" Type="http://schemas.openxmlformats.org/officeDocument/2006/relationships/hyperlink" Target="https://www.idaev.de/recherchetools/glossar/glossar-detail?tx_dpnglossary_glossary%5Baction%5D=show&amp;tx_dpnglossary_glossary%5Bterm%5D=133&amp;tx_dpnglossary_glossarydetail%5Bcontroller%5D=Term&amp;cHash=f0b1597b0169eec0084d9e831b45926c"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a:solidFill>
                  <a:schemeClr val="bg1"/>
                </a:solidFill>
                <a:latin typeface="News Gothic MT" panose="020B0504020203020204" pitchFamily="34" charset="0"/>
              </a:rPr>
              <a:t>„Der </a:t>
            </a:r>
            <a:r>
              <a:rPr lang="de-DE" sz="1200" b="1">
                <a:solidFill>
                  <a:schemeClr val="bg1"/>
                </a:solidFill>
                <a:latin typeface="News Gothic MT" panose="020B0504020203020204" pitchFamily="34" charset="0"/>
              </a:rPr>
              <a:t>Begriff der Migrationsgesellschaft </a:t>
            </a:r>
            <a:r>
              <a:rPr lang="de-DE" sz="1200">
                <a:solidFill>
                  <a:schemeClr val="bg1"/>
                </a:solidFill>
                <a:latin typeface="News Gothic MT" panose="020B0504020203020204" pitchFamily="34" charset="0"/>
              </a:rPr>
              <a:t>macht auf die allgemeine Bedeutung von Migration für alle Teile der Gesellschaft aufmerksam und stößt eine Veränderung des Selbstbildes </a:t>
            </a:r>
            <a:r>
              <a:rPr lang="de-DE" sz="1200" err="1">
                <a:solidFill>
                  <a:schemeClr val="bg1"/>
                </a:solidFill>
                <a:latin typeface="News Gothic MT" panose="020B0504020203020204" pitchFamily="34" charset="0"/>
              </a:rPr>
              <a:t>an.“</a:t>
            </a:r>
            <a:r>
              <a:rPr lang="de-DE" b="1" err="1"/>
              <a:t>Migrationsgesellschaft</a:t>
            </a:r>
            <a:endParaRPr lang="de-DE" b="1"/>
          </a:p>
          <a:p>
            <a:r>
              <a:rPr lang="de-DE"/>
              <a:t>Der Begriff Migrationsgesellschaft ist im Jahr 2004 von Paul Mecheril im Rahmen seines Entwurfs einer </a:t>
            </a:r>
            <a:r>
              <a:rPr lang="de-DE">
                <a:hlinkClick r:id="rId3"/>
              </a:rPr>
              <a:t>Migrationspädagogik</a:t>
            </a:r>
            <a:r>
              <a:rPr lang="de-DE"/>
              <a:t> geprägt worden. Er geht über die Begriffe der „Einwanderungs- oder Zuwanderungsgesellschaft“ hinaus. Denn im Gegensatz zu ihnen setzt Migrationsgesellschaft Nationalstaaten nicht als selbstverständliche nach außen abgeschlossene Bezugsgrößen von Migrationsphänomenen voraus. Dadurch schließt der Begriff Migrationsgesellschaft erstens ein weiteres Spektrum von historischen und gegenwärtigen Wanderungsphänomenen ein, z. B. Pendelmigration. Zweitens erfasst er Phänomene, die für Migrationsgesellschaften – also potenziell für die Erfahrungen aller ihrer Angehörigen – charakteristisch sind. Dazu zählen u. a. die Entstehung transnationaler sozialer Räume und Zugehörigkeiten, </a:t>
            </a:r>
            <a:r>
              <a:rPr lang="de-DE">
                <a:hlinkClick r:id="rId4"/>
              </a:rPr>
              <a:t>Hybridität</a:t>
            </a:r>
            <a:r>
              <a:rPr lang="de-DE"/>
              <a:t>, die Herstellung von Fremdheit (</a:t>
            </a:r>
            <a:r>
              <a:rPr lang="de-DE">
                <a:hlinkClick r:id="rId5"/>
              </a:rPr>
              <a:t>Othering</a:t>
            </a:r>
            <a:r>
              <a:rPr lang="de-DE"/>
              <a:t>), </a:t>
            </a:r>
            <a:r>
              <a:rPr lang="de-DE">
                <a:hlinkClick r:id="rId6"/>
              </a:rPr>
              <a:t>Alltagsrassismus</a:t>
            </a:r>
            <a:r>
              <a:rPr lang="de-DE"/>
              <a:t>, die Aushandlung von Grenzvorstellungen und Zugehörigkeitsordnungen. Drittens entzieht sich der Begriff Migrationsgesellschaft dem interessengeleiteten Zweck, das Prinzip der Nationalstaaten weltweit zu stabilisieren. </a:t>
            </a:r>
          </a:p>
          <a:p>
            <a:r>
              <a:rPr lang="de-DE"/>
              <a:t>Siehe auch </a:t>
            </a:r>
            <a:r>
              <a:rPr lang="de-DE">
                <a:hlinkClick r:id="rId7"/>
              </a:rPr>
              <a:t>Migration</a:t>
            </a:r>
            <a:r>
              <a:rPr lang="de-DE"/>
              <a:t>, </a:t>
            </a:r>
            <a:r>
              <a:rPr lang="de-DE">
                <a:hlinkClick r:id="rId8"/>
              </a:rPr>
              <a:t>Nation</a:t>
            </a:r>
            <a:r>
              <a:rPr lang="de-DE"/>
              <a:t>, </a:t>
            </a:r>
            <a:r>
              <a:rPr lang="de-DE">
                <a:hlinkClick r:id="rId9"/>
              </a:rPr>
              <a:t>Nationalismus</a:t>
            </a:r>
            <a:r>
              <a:rPr lang="de-DE"/>
              <a:t> und </a:t>
            </a:r>
            <a:r>
              <a:rPr lang="de-DE">
                <a:hlinkClick r:id="rId10"/>
              </a:rPr>
              <a:t>Rassismus</a:t>
            </a:r>
            <a:endParaRPr lang="de-DE"/>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3</a:t>
            </a:fld>
            <a:endParaRPr lang="de-DE"/>
          </a:p>
        </p:txBody>
      </p:sp>
    </p:spTree>
    <p:extLst>
      <p:ext uri="{BB962C8B-B14F-4D97-AF65-F5344CB8AC3E}">
        <p14:creationId xmlns:p14="http://schemas.microsoft.com/office/powerpoint/2010/main" val="3402142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r>
              <a:rPr lang="en-US" sz="1200">
                <a:latin typeface="News Gothic MT"/>
              </a:rPr>
              <a:t>Ein </a:t>
            </a:r>
            <a:r>
              <a:rPr lang="en-US" sz="1200" err="1">
                <a:latin typeface="News Gothic MT"/>
              </a:rPr>
              <a:t>Viertel</a:t>
            </a:r>
            <a:r>
              <a:rPr lang="en-US" sz="1200">
                <a:latin typeface="News Gothic MT"/>
              </a:rPr>
              <a:t> der Menschen, die in Deutschland leben, </a:t>
            </a:r>
            <a:r>
              <a:rPr lang="en-US" sz="1200" err="1">
                <a:latin typeface="News Gothic MT"/>
              </a:rPr>
              <a:t>haben</a:t>
            </a:r>
            <a:r>
              <a:rPr lang="en-US" sz="1200">
                <a:latin typeface="News Gothic MT"/>
              </a:rPr>
              <a:t>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Das </a:t>
            </a:r>
            <a:r>
              <a:rPr lang="en-US" sz="1200" err="1">
                <a:latin typeface="News Gothic MT"/>
              </a:rPr>
              <a:t>heißt</a:t>
            </a:r>
            <a:r>
              <a:rPr lang="en-US" sz="1200">
                <a:latin typeface="News Gothic MT"/>
              </a:rPr>
              <a:t>, </a:t>
            </a:r>
            <a:r>
              <a:rPr lang="en-US" sz="1200" err="1">
                <a:latin typeface="News Gothic MT"/>
              </a:rPr>
              <a:t>dass</a:t>
            </a:r>
            <a:r>
              <a:rPr lang="en-US" sz="1200">
                <a:latin typeface="News Gothic MT"/>
              </a:rPr>
              <a:t> die Person </a:t>
            </a:r>
            <a:r>
              <a:rPr lang="en-US" sz="1200" err="1">
                <a:latin typeface="News Gothic MT"/>
              </a:rPr>
              <a:t>selbst</a:t>
            </a:r>
            <a:r>
              <a:rPr lang="en-US" sz="1200">
                <a:latin typeface="News Gothic MT"/>
              </a:rPr>
              <a:t> </a:t>
            </a:r>
            <a:r>
              <a:rPr lang="en-US" sz="1200" err="1">
                <a:latin typeface="News Gothic MT"/>
              </a:rPr>
              <a:t>oder</a:t>
            </a:r>
            <a:r>
              <a:rPr lang="en-US" sz="1200">
                <a:latin typeface="News Gothic MT"/>
              </a:rPr>
              <a:t> </a:t>
            </a:r>
            <a:r>
              <a:rPr lang="en-US" sz="1200" err="1">
                <a:latin typeface="News Gothic MT"/>
              </a:rPr>
              <a:t>jemand</a:t>
            </a:r>
            <a:r>
              <a:rPr lang="en-US" sz="1200">
                <a:latin typeface="News Gothic MT"/>
              </a:rPr>
              <a:t> </a:t>
            </a:r>
            <a:r>
              <a:rPr lang="en-US" sz="1200" err="1">
                <a:latin typeface="News Gothic MT"/>
              </a:rPr>
              <a:t>aus</a:t>
            </a:r>
            <a:r>
              <a:rPr lang="en-US" sz="1200">
                <a:latin typeface="News Gothic MT"/>
              </a:rPr>
              <a:t> </a:t>
            </a:r>
            <a:r>
              <a:rPr lang="en-US" sz="1200" err="1">
                <a:latin typeface="News Gothic MT"/>
              </a:rPr>
              <a:t>ihrer</a:t>
            </a:r>
            <a:r>
              <a:rPr lang="en-US" sz="1200">
                <a:latin typeface="News Gothic MT"/>
              </a:rPr>
              <a:t> </a:t>
            </a:r>
            <a:r>
              <a:rPr lang="en-US" sz="1200" err="1">
                <a:latin typeface="News Gothic MT"/>
              </a:rPr>
              <a:t>oder</a:t>
            </a:r>
            <a:r>
              <a:rPr lang="en-US" sz="1200">
                <a:latin typeface="News Gothic MT"/>
              </a:rPr>
              <a:t> seiner </a:t>
            </a:r>
            <a:r>
              <a:rPr lang="en-US" sz="1200" err="1">
                <a:latin typeface="News Gothic MT"/>
              </a:rPr>
              <a:t>Familie</a:t>
            </a:r>
            <a:r>
              <a:rPr lang="en-US" sz="1200">
                <a:latin typeface="News Gothic MT"/>
              </a:rPr>
              <a:t> </a:t>
            </a:r>
            <a:r>
              <a:rPr lang="en-US" sz="1200" err="1">
                <a:latin typeface="News Gothic MT"/>
              </a:rPr>
              <a:t>irgendwann</a:t>
            </a:r>
            <a:r>
              <a:rPr lang="en-US" sz="1200">
                <a:latin typeface="News Gothic MT"/>
              </a:rPr>
              <a:t> </a:t>
            </a:r>
            <a:r>
              <a:rPr lang="en-US" sz="1200" err="1">
                <a:latin typeface="News Gothic MT"/>
              </a:rPr>
              <a:t>eine</a:t>
            </a:r>
            <a:r>
              <a:rPr lang="en-US" sz="1200">
                <a:latin typeface="News Gothic MT"/>
              </a:rPr>
              <a:t> </a:t>
            </a:r>
            <a:r>
              <a:rPr lang="en-US" sz="1200" err="1">
                <a:latin typeface="News Gothic MT"/>
              </a:rPr>
              <a:t>Migrationserfahrung</a:t>
            </a:r>
            <a:r>
              <a:rPr lang="en-US" sz="1200">
                <a:latin typeface="News Gothic MT"/>
              </a:rPr>
              <a:t> </a:t>
            </a:r>
            <a:r>
              <a:rPr lang="en-US" sz="1200" err="1">
                <a:latin typeface="News Gothic MT"/>
              </a:rPr>
              <a:t>erlebt</a:t>
            </a:r>
            <a:r>
              <a:rPr lang="en-US" sz="1200">
                <a:latin typeface="News Gothic MT"/>
              </a:rPr>
              <a:t> hat. </a:t>
            </a:r>
            <a:r>
              <a:rPr lang="en-US" sz="1200" err="1">
                <a:latin typeface="News Gothic MT"/>
              </a:rPr>
              <a:t>Doch</a:t>
            </a:r>
            <a:r>
              <a:rPr lang="en-US" sz="1200">
                <a:latin typeface="News Gothic MT"/>
              </a:rPr>
              <a:t> der </a:t>
            </a:r>
            <a:r>
              <a:rPr lang="en-US" sz="1200" err="1">
                <a:latin typeface="News Gothic MT"/>
              </a:rPr>
              <a:t>Begriff</a:t>
            </a:r>
            <a:r>
              <a:rPr lang="en-US" sz="1200">
                <a:latin typeface="News Gothic MT"/>
              </a:rPr>
              <a:t> </a:t>
            </a:r>
            <a:r>
              <a:rPr lang="en-US" sz="1200" err="1">
                <a:latin typeface="News Gothic MT"/>
              </a:rPr>
              <a:t>ist</a:t>
            </a:r>
            <a:r>
              <a:rPr lang="en-US" sz="1200">
                <a:latin typeface="News Gothic MT"/>
              </a:rPr>
              <a:t> </a:t>
            </a:r>
            <a:r>
              <a:rPr lang="en-US" sz="1200" err="1">
                <a:latin typeface="News Gothic MT"/>
              </a:rPr>
              <a:t>problematisch</a:t>
            </a:r>
            <a:r>
              <a:rPr lang="en-US" sz="1200">
                <a:latin typeface="News Gothic MT"/>
              </a:rPr>
              <a:t>, </a:t>
            </a:r>
            <a:r>
              <a:rPr lang="en-US" sz="1200" err="1">
                <a:latin typeface="News Gothic MT"/>
              </a:rPr>
              <a:t>denn</a:t>
            </a:r>
            <a:r>
              <a:rPr lang="en-US" sz="1200">
                <a:latin typeface="News Gothic MT"/>
              </a:rPr>
              <a:t> er </a:t>
            </a:r>
            <a:r>
              <a:rPr lang="en-US" sz="1200" err="1">
                <a:latin typeface="News Gothic MT"/>
              </a:rPr>
              <a:t>führt</a:t>
            </a:r>
            <a:r>
              <a:rPr lang="en-US" sz="1200">
                <a:latin typeface="News Gothic MT"/>
              </a:rPr>
              <a:t> </a:t>
            </a:r>
            <a:r>
              <a:rPr lang="en-US" sz="1200" err="1">
                <a:latin typeface="News Gothic MT"/>
              </a:rPr>
              <a:t>zur</a:t>
            </a:r>
            <a:r>
              <a:rPr lang="en-US" sz="1200">
                <a:latin typeface="News Gothic MT"/>
              </a:rPr>
              <a:t> </a:t>
            </a:r>
            <a:r>
              <a:rPr lang="en-US" sz="1200" err="1">
                <a:latin typeface="News Gothic MT"/>
              </a:rPr>
              <a:t>Stigmatisierung</a:t>
            </a:r>
            <a:r>
              <a:rPr lang="en-US" sz="1200">
                <a:latin typeface="News Gothic MT"/>
              </a:rPr>
              <a:t> von </a:t>
            </a:r>
            <a:r>
              <a:rPr lang="en-US" sz="1200" err="1">
                <a:latin typeface="News Gothic MT"/>
              </a:rPr>
              <a:t>vielen</a:t>
            </a:r>
            <a:r>
              <a:rPr lang="en-US" sz="1200">
                <a:latin typeface="News Gothic MT"/>
              </a:rPr>
              <a:t> Menschen. </a:t>
            </a:r>
            <a:r>
              <a:rPr lang="en-US" sz="1200" err="1">
                <a:latin typeface="News Gothic MT"/>
              </a:rPr>
              <a:t>Schätzungen</a:t>
            </a:r>
            <a:r>
              <a:rPr lang="en-US" sz="1200">
                <a:latin typeface="News Gothic MT"/>
              </a:rPr>
              <a:t> </a:t>
            </a:r>
            <a:r>
              <a:rPr lang="en-US" sz="1200" err="1">
                <a:latin typeface="News Gothic MT"/>
              </a:rPr>
              <a:t>zu</a:t>
            </a:r>
            <a:r>
              <a:rPr lang="en-US" sz="1200">
                <a:latin typeface="News Gothic MT"/>
              </a:rPr>
              <a:t> </a:t>
            </a:r>
            <a:r>
              <a:rPr lang="en-US" sz="1200" err="1">
                <a:latin typeface="News Gothic MT"/>
              </a:rPr>
              <a:t>Folge</a:t>
            </a:r>
            <a:r>
              <a:rPr lang="en-US" sz="1200">
                <a:latin typeface="News Gothic MT"/>
              </a:rPr>
              <a:t> </a:t>
            </a:r>
            <a:r>
              <a:rPr lang="en-US" sz="1200" err="1">
                <a:latin typeface="News Gothic MT"/>
              </a:rPr>
              <a:t>wird</a:t>
            </a:r>
            <a:r>
              <a:rPr lang="en-US" sz="1200">
                <a:latin typeface="News Gothic MT"/>
              </a:rPr>
              <a:t> in </a:t>
            </a:r>
            <a:r>
              <a:rPr lang="en-US" sz="1200" err="1">
                <a:latin typeface="News Gothic MT"/>
              </a:rPr>
              <a:t>einigen</a:t>
            </a:r>
            <a:r>
              <a:rPr lang="en-US" sz="1200">
                <a:latin typeface="News Gothic MT"/>
              </a:rPr>
              <a:t> Jahren die </a:t>
            </a:r>
            <a:r>
              <a:rPr lang="en-US" sz="1200" err="1">
                <a:latin typeface="News Gothic MT"/>
              </a:rPr>
              <a:t>Hälfte</a:t>
            </a:r>
            <a:r>
              <a:rPr lang="en-US" sz="1200">
                <a:latin typeface="News Gothic MT"/>
              </a:rPr>
              <a:t> der Menschen in Deutschland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a:t>
            </a:r>
            <a:r>
              <a:rPr lang="en-US" sz="1200" err="1">
                <a:latin typeface="News Gothic MT"/>
              </a:rPr>
              <a:t>haben</a:t>
            </a:r>
            <a:r>
              <a:rPr lang="en-US" sz="1200">
                <a:latin typeface="News Gothic MT"/>
              </a:rPr>
              <a:t> – </a:t>
            </a:r>
            <a:r>
              <a:rPr lang="en-US" sz="1200" err="1">
                <a:latin typeface="News Gothic MT"/>
              </a:rPr>
              <a:t>wozu</a:t>
            </a:r>
            <a:r>
              <a:rPr lang="en-US" sz="1200">
                <a:latin typeface="News Gothic MT"/>
              </a:rPr>
              <a:t> </a:t>
            </a:r>
            <a:r>
              <a:rPr lang="en-US" sz="1200" err="1">
                <a:latin typeface="News Gothic MT"/>
              </a:rPr>
              <a:t>brauchen</a:t>
            </a:r>
            <a:r>
              <a:rPr lang="en-US" sz="1200">
                <a:latin typeface="News Gothic MT"/>
              </a:rPr>
              <a:t> </a:t>
            </a:r>
            <a:r>
              <a:rPr lang="en-US" sz="1200" err="1">
                <a:latin typeface="News Gothic MT"/>
              </a:rPr>
              <a:t>wir</a:t>
            </a:r>
            <a:r>
              <a:rPr lang="en-US" sz="1200">
                <a:latin typeface="News Gothic MT"/>
              </a:rPr>
              <a:t> </a:t>
            </a:r>
            <a:r>
              <a:rPr lang="en-US" sz="1200" err="1">
                <a:latin typeface="News Gothic MT"/>
              </a:rPr>
              <a:t>noch</a:t>
            </a:r>
            <a:r>
              <a:rPr lang="en-US" sz="1200">
                <a:latin typeface="News Gothic MT"/>
              </a:rPr>
              <a:t> </a:t>
            </a:r>
            <a:r>
              <a:rPr lang="en-US" sz="1200" err="1">
                <a:latin typeface="News Gothic MT"/>
              </a:rPr>
              <a:t>diese</a:t>
            </a:r>
            <a:r>
              <a:rPr lang="en-US" sz="1200">
                <a:latin typeface="News Gothic MT"/>
              </a:rPr>
              <a:t> </a:t>
            </a:r>
            <a:r>
              <a:rPr lang="en-US" sz="1200" err="1">
                <a:latin typeface="News Gothic MT"/>
              </a:rPr>
              <a:t>Unterscheidung</a:t>
            </a:r>
            <a:r>
              <a:rPr lang="en-US" sz="1200">
                <a:latin typeface="News Gothic MT"/>
              </a:rPr>
              <a:t>? </a:t>
            </a:r>
            <a:endParaRPr lang="en-US" sz="1200">
              <a:latin typeface="News Gothic MT" panose="020B0504020203020204" pitchFamily="34" charset="0"/>
            </a:endParaRPr>
          </a:p>
          <a:p>
            <a:pPr>
              <a:lnSpc>
                <a:spcPct val="110000"/>
              </a:lnSpc>
              <a:spcAft>
                <a:spcPts val="600"/>
              </a:spcAft>
              <a:buNone/>
            </a:pPr>
            <a:r>
              <a:rPr lang="de-DE" sz="1200">
                <a:latin typeface="News Gothic MT"/>
              </a:rPr>
              <a:t>Fachleute schlagen vor, "Migrationshintergrund" nach Möglichkeit zu vermeiden und stattdessen konkretere Begriffe zu verwenden – je nachdem was gemeint ist: Zuwanderung, Diskriminierung, die soziale Lage oder die Sprache, die in der Familie gesprochen wird, z.B. „Menschen aus Einwandererfamilien“ oder „mit internationaler Geschichte“(Mediendienst-integration.de)</a:t>
            </a:r>
            <a:r>
              <a:rPr lang="en-US" sz="1400" b="1">
                <a:solidFill>
                  <a:schemeClr val="accent6"/>
                </a:solidFill>
                <a:latin typeface="News Gothic MT"/>
              </a:rPr>
              <a:t> </a:t>
            </a:r>
            <a:r>
              <a:rPr lang="de-DE" sz="1200">
                <a:latin typeface="News Gothic MT"/>
              </a:rPr>
              <a:t>Alternativ wird auch „Menschen mit Migrationsgeschichte/Migrationserfahrung“ verwendet. </a:t>
            </a: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19</a:t>
            </a:fld>
            <a:endParaRPr lang="de-DE"/>
          </a:p>
        </p:txBody>
      </p:sp>
    </p:spTree>
    <p:extLst>
      <p:ext uri="{BB962C8B-B14F-4D97-AF65-F5344CB8AC3E}">
        <p14:creationId xmlns:p14="http://schemas.microsoft.com/office/powerpoint/2010/main" val="740004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21</a:t>
            </a:fld>
            <a:endParaRPr lang="de-DE"/>
          </a:p>
        </p:txBody>
      </p:sp>
    </p:spTree>
    <p:extLst>
      <p:ext uri="{BB962C8B-B14F-4D97-AF65-F5344CB8AC3E}">
        <p14:creationId xmlns:p14="http://schemas.microsoft.com/office/powerpoint/2010/main" val="2020905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22</a:t>
            </a:fld>
            <a:endParaRPr lang="de-DE"/>
          </a:p>
        </p:txBody>
      </p:sp>
    </p:spTree>
    <p:extLst>
      <p:ext uri="{BB962C8B-B14F-4D97-AF65-F5344CB8AC3E}">
        <p14:creationId xmlns:p14="http://schemas.microsoft.com/office/powerpoint/2010/main" val="2465236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r>
              <a:rPr lang="en-US" sz="1200">
                <a:latin typeface="News Gothic MT"/>
              </a:rPr>
              <a:t>Ein </a:t>
            </a:r>
            <a:r>
              <a:rPr lang="en-US" sz="1200" err="1">
                <a:latin typeface="News Gothic MT"/>
              </a:rPr>
              <a:t>Viertel</a:t>
            </a:r>
            <a:r>
              <a:rPr lang="en-US" sz="1200">
                <a:latin typeface="News Gothic MT"/>
              </a:rPr>
              <a:t> der Menschen, die in Deutschland leben, </a:t>
            </a:r>
            <a:r>
              <a:rPr lang="en-US" sz="1200" err="1">
                <a:latin typeface="News Gothic MT"/>
              </a:rPr>
              <a:t>haben</a:t>
            </a:r>
            <a:r>
              <a:rPr lang="en-US" sz="1200">
                <a:latin typeface="News Gothic MT"/>
              </a:rPr>
              <a:t>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Das </a:t>
            </a:r>
            <a:r>
              <a:rPr lang="en-US" sz="1200" err="1">
                <a:latin typeface="News Gothic MT"/>
              </a:rPr>
              <a:t>heißt</a:t>
            </a:r>
            <a:r>
              <a:rPr lang="en-US" sz="1200">
                <a:latin typeface="News Gothic MT"/>
              </a:rPr>
              <a:t>, </a:t>
            </a:r>
            <a:r>
              <a:rPr lang="en-US" sz="1200" err="1">
                <a:latin typeface="News Gothic MT"/>
              </a:rPr>
              <a:t>dass</a:t>
            </a:r>
            <a:r>
              <a:rPr lang="en-US" sz="1200">
                <a:latin typeface="News Gothic MT"/>
              </a:rPr>
              <a:t> die Person </a:t>
            </a:r>
            <a:r>
              <a:rPr lang="en-US" sz="1200" err="1">
                <a:latin typeface="News Gothic MT"/>
              </a:rPr>
              <a:t>selbst</a:t>
            </a:r>
            <a:r>
              <a:rPr lang="en-US" sz="1200">
                <a:latin typeface="News Gothic MT"/>
              </a:rPr>
              <a:t> </a:t>
            </a:r>
            <a:r>
              <a:rPr lang="en-US" sz="1200" err="1">
                <a:latin typeface="News Gothic MT"/>
              </a:rPr>
              <a:t>oder</a:t>
            </a:r>
            <a:r>
              <a:rPr lang="en-US" sz="1200">
                <a:latin typeface="News Gothic MT"/>
              </a:rPr>
              <a:t> </a:t>
            </a:r>
            <a:r>
              <a:rPr lang="en-US" sz="1200" err="1">
                <a:latin typeface="News Gothic MT"/>
              </a:rPr>
              <a:t>jemand</a:t>
            </a:r>
            <a:r>
              <a:rPr lang="en-US" sz="1200">
                <a:latin typeface="News Gothic MT"/>
              </a:rPr>
              <a:t> </a:t>
            </a:r>
            <a:r>
              <a:rPr lang="en-US" sz="1200" err="1">
                <a:latin typeface="News Gothic MT"/>
              </a:rPr>
              <a:t>aus</a:t>
            </a:r>
            <a:r>
              <a:rPr lang="en-US" sz="1200">
                <a:latin typeface="News Gothic MT"/>
              </a:rPr>
              <a:t> </a:t>
            </a:r>
            <a:r>
              <a:rPr lang="en-US" sz="1200" err="1">
                <a:latin typeface="News Gothic MT"/>
              </a:rPr>
              <a:t>ihrer</a:t>
            </a:r>
            <a:r>
              <a:rPr lang="en-US" sz="1200">
                <a:latin typeface="News Gothic MT"/>
              </a:rPr>
              <a:t> </a:t>
            </a:r>
            <a:r>
              <a:rPr lang="en-US" sz="1200" err="1">
                <a:latin typeface="News Gothic MT"/>
              </a:rPr>
              <a:t>oder</a:t>
            </a:r>
            <a:r>
              <a:rPr lang="en-US" sz="1200">
                <a:latin typeface="News Gothic MT"/>
              </a:rPr>
              <a:t> seiner </a:t>
            </a:r>
            <a:r>
              <a:rPr lang="en-US" sz="1200" err="1">
                <a:latin typeface="News Gothic MT"/>
              </a:rPr>
              <a:t>Familie</a:t>
            </a:r>
            <a:r>
              <a:rPr lang="en-US" sz="1200">
                <a:latin typeface="News Gothic MT"/>
              </a:rPr>
              <a:t> </a:t>
            </a:r>
            <a:r>
              <a:rPr lang="en-US" sz="1200" err="1">
                <a:latin typeface="News Gothic MT"/>
              </a:rPr>
              <a:t>irgendwann</a:t>
            </a:r>
            <a:r>
              <a:rPr lang="en-US" sz="1200">
                <a:latin typeface="News Gothic MT"/>
              </a:rPr>
              <a:t> </a:t>
            </a:r>
            <a:r>
              <a:rPr lang="en-US" sz="1200" err="1">
                <a:latin typeface="News Gothic MT"/>
              </a:rPr>
              <a:t>eine</a:t>
            </a:r>
            <a:r>
              <a:rPr lang="en-US" sz="1200">
                <a:latin typeface="News Gothic MT"/>
              </a:rPr>
              <a:t> </a:t>
            </a:r>
            <a:r>
              <a:rPr lang="en-US" sz="1200" err="1">
                <a:latin typeface="News Gothic MT"/>
              </a:rPr>
              <a:t>Migrationserfahrung</a:t>
            </a:r>
            <a:r>
              <a:rPr lang="en-US" sz="1200">
                <a:latin typeface="News Gothic MT"/>
              </a:rPr>
              <a:t> </a:t>
            </a:r>
            <a:r>
              <a:rPr lang="en-US" sz="1200" err="1">
                <a:latin typeface="News Gothic MT"/>
              </a:rPr>
              <a:t>erlebt</a:t>
            </a:r>
            <a:r>
              <a:rPr lang="en-US" sz="1200">
                <a:latin typeface="News Gothic MT"/>
              </a:rPr>
              <a:t> hat. </a:t>
            </a:r>
            <a:r>
              <a:rPr lang="en-US" sz="1200" err="1">
                <a:latin typeface="News Gothic MT"/>
              </a:rPr>
              <a:t>Doch</a:t>
            </a:r>
            <a:r>
              <a:rPr lang="en-US" sz="1200">
                <a:latin typeface="News Gothic MT"/>
              </a:rPr>
              <a:t> der </a:t>
            </a:r>
            <a:r>
              <a:rPr lang="en-US" sz="1200" err="1">
                <a:latin typeface="News Gothic MT"/>
              </a:rPr>
              <a:t>Begriff</a:t>
            </a:r>
            <a:r>
              <a:rPr lang="en-US" sz="1200">
                <a:latin typeface="News Gothic MT"/>
              </a:rPr>
              <a:t> </a:t>
            </a:r>
            <a:r>
              <a:rPr lang="en-US" sz="1200" err="1">
                <a:latin typeface="News Gothic MT"/>
              </a:rPr>
              <a:t>ist</a:t>
            </a:r>
            <a:r>
              <a:rPr lang="en-US" sz="1200">
                <a:latin typeface="News Gothic MT"/>
              </a:rPr>
              <a:t> </a:t>
            </a:r>
            <a:r>
              <a:rPr lang="en-US" sz="1200" err="1">
                <a:latin typeface="News Gothic MT"/>
              </a:rPr>
              <a:t>problematisch</a:t>
            </a:r>
            <a:r>
              <a:rPr lang="en-US" sz="1200">
                <a:latin typeface="News Gothic MT"/>
              </a:rPr>
              <a:t>, </a:t>
            </a:r>
            <a:r>
              <a:rPr lang="en-US" sz="1200" err="1">
                <a:latin typeface="News Gothic MT"/>
              </a:rPr>
              <a:t>denn</a:t>
            </a:r>
            <a:r>
              <a:rPr lang="en-US" sz="1200">
                <a:latin typeface="News Gothic MT"/>
              </a:rPr>
              <a:t> er </a:t>
            </a:r>
            <a:r>
              <a:rPr lang="en-US" sz="1200" err="1">
                <a:latin typeface="News Gothic MT"/>
              </a:rPr>
              <a:t>führt</a:t>
            </a:r>
            <a:r>
              <a:rPr lang="en-US" sz="1200">
                <a:latin typeface="News Gothic MT"/>
              </a:rPr>
              <a:t> </a:t>
            </a:r>
            <a:r>
              <a:rPr lang="en-US" sz="1200" err="1">
                <a:latin typeface="News Gothic MT"/>
              </a:rPr>
              <a:t>zur</a:t>
            </a:r>
            <a:r>
              <a:rPr lang="en-US" sz="1200">
                <a:latin typeface="News Gothic MT"/>
              </a:rPr>
              <a:t> </a:t>
            </a:r>
            <a:r>
              <a:rPr lang="en-US" sz="1200" err="1">
                <a:latin typeface="News Gothic MT"/>
              </a:rPr>
              <a:t>Stigmatisierung</a:t>
            </a:r>
            <a:r>
              <a:rPr lang="en-US" sz="1200">
                <a:latin typeface="News Gothic MT"/>
              </a:rPr>
              <a:t> von </a:t>
            </a:r>
            <a:r>
              <a:rPr lang="en-US" sz="1200" err="1">
                <a:latin typeface="News Gothic MT"/>
              </a:rPr>
              <a:t>vielen</a:t>
            </a:r>
            <a:r>
              <a:rPr lang="en-US" sz="1200">
                <a:latin typeface="News Gothic MT"/>
              </a:rPr>
              <a:t> Menschen. </a:t>
            </a:r>
            <a:r>
              <a:rPr lang="en-US" sz="1200" err="1">
                <a:latin typeface="News Gothic MT"/>
              </a:rPr>
              <a:t>Schätzungen</a:t>
            </a:r>
            <a:r>
              <a:rPr lang="en-US" sz="1200">
                <a:latin typeface="News Gothic MT"/>
              </a:rPr>
              <a:t> </a:t>
            </a:r>
            <a:r>
              <a:rPr lang="en-US" sz="1200" err="1">
                <a:latin typeface="News Gothic MT"/>
              </a:rPr>
              <a:t>zu</a:t>
            </a:r>
            <a:r>
              <a:rPr lang="en-US" sz="1200">
                <a:latin typeface="News Gothic MT"/>
              </a:rPr>
              <a:t> </a:t>
            </a:r>
            <a:r>
              <a:rPr lang="en-US" sz="1200" err="1">
                <a:latin typeface="News Gothic MT"/>
              </a:rPr>
              <a:t>Folge</a:t>
            </a:r>
            <a:r>
              <a:rPr lang="en-US" sz="1200">
                <a:latin typeface="News Gothic MT"/>
              </a:rPr>
              <a:t> </a:t>
            </a:r>
            <a:r>
              <a:rPr lang="en-US" sz="1200" err="1">
                <a:latin typeface="News Gothic MT"/>
              </a:rPr>
              <a:t>wird</a:t>
            </a:r>
            <a:r>
              <a:rPr lang="en-US" sz="1200">
                <a:latin typeface="News Gothic MT"/>
              </a:rPr>
              <a:t> in </a:t>
            </a:r>
            <a:r>
              <a:rPr lang="en-US" sz="1200" err="1">
                <a:latin typeface="News Gothic MT"/>
              </a:rPr>
              <a:t>einigen</a:t>
            </a:r>
            <a:r>
              <a:rPr lang="en-US" sz="1200">
                <a:latin typeface="News Gothic MT"/>
              </a:rPr>
              <a:t> Jahren die </a:t>
            </a:r>
            <a:r>
              <a:rPr lang="en-US" sz="1200" err="1">
                <a:latin typeface="News Gothic MT"/>
              </a:rPr>
              <a:t>Hälfte</a:t>
            </a:r>
            <a:r>
              <a:rPr lang="en-US" sz="1200">
                <a:latin typeface="News Gothic MT"/>
              </a:rPr>
              <a:t> der Menschen in Deutschland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a:t>
            </a:r>
            <a:r>
              <a:rPr lang="en-US" sz="1200" err="1">
                <a:latin typeface="News Gothic MT"/>
              </a:rPr>
              <a:t>haben</a:t>
            </a:r>
            <a:r>
              <a:rPr lang="en-US" sz="1200">
                <a:latin typeface="News Gothic MT"/>
              </a:rPr>
              <a:t> – </a:t>
            </a:r>
            <a:r>
              <a:rPr lang="en-US" sz="1200" err="1">
                <a:latin typeface="News Gothic MT"/>
              </a:rPr>
              <a:t>wozu</a:t>
            </a:r>
            <a:r>
              <a:rPr lang="en-US" sz="1200">
                <a:latin typeface="News Gothic MT"/>
              </a:rPr>
              <a:t> </a:t>
            </a:r>
            <a:r>
              <a:rPr lang="en-US" sz="1200" err="1">
                <a:latin typeface="News Gothic MT"/>
              </a:rPr>
              <a:t>brauchen</a:t>
            </a:r>
            <a:r>
              <a:rPr lang="en-US" sz="1200">
                <a:latin typeface="News Gothic MT"/>
              </a:rPr>
              <a:t> </a:t>
            </a:r>
            <a:r>
              <a:rPr lang="en-US" sz="1200" err="1">
                <a:latin typeface="News Gothic MT"/>
              </a:rPr>
              <a:t>wir</a:t>
            </a:r>
            <a:r>
              <a:rPr lang="en-US" sz="1200">
                <a:latin typeface="News Gothic MT"/>
              </a:rPr>
              <a:t> </a:t>
            </a:r>
            <a:r>
              <a:rPr lang="en-US" sz="1200" err="1">
                <a:latin typeface="News Gothic MT"/>
              </a:rPr>
              <a:t>noch</a:t>
            </a:r>
            <a:r>
              <a:rPr lang="en-US" sz="1200">
                <a:latin typeface="News Gothic MT"/>
              </a:rPr>
              <a:t> </a:t>
            </a:r>
            <a:r>
              <a:rPr lang="en-US" sz="1200" err="1">
                <a:latin typeface="News Gothic MT"/>
              </a:rPr>
              <a:t>diese</a:t>
            </a:r>
            <a:r>
              <a:rPr lang="en-US" sz="1200">
                <a:latin typeface="News Gothic MT"/>
              </a:rPr>
              <a:t> </a:t>
            </a:r>
            <a:r>
              <a:rPr lang="en-US" sz="1200" err="1">
                <a:latin typeface="News Gothic MT"/>
              </a:rPr>
              <a:t>Unterscheidung</a:t>
            </a:r>
            <a:r>
              <a:rPr lang="en-US" sz="1200">
                <a:latin typeface="News Gothic MT"/>
              </a:rPr>
              <a:t>? </a:t>
            </a:r>
            <a:endParaRPr lang="en-US" sz="1200">
              <a:latin typeface="News Gothic MT" panose="020B0504020203020204" pitchFamily="34" charset="0"/>
            </a:endParaRPr>
          </a:p>
          <a:p>
            <a:pPr>
              <a:lnSpc>
                <a:spcPct val="110000"/>
              </a:lnSpc>
              <a:spcAft>
                <a:spcPts val="600"/>
              </a:spcAft>
              <a:buNone/>
            </a:pPr>
            <a:r>
              <a:rPr lang="de-DE" sz="1200">
                <a:latin typeface="News Gothic MT"/>
              </a:rPr>
              <a:t>Fachleute schlagen vor, "Migrationshintergrund" nach Möglichkeit zu vermeiden und stattdessen konkretere Begriffe zu verwenden – je nachdem was gemeint ist: Zuwanderung, Diskriminierung, die soziale Lage oder die Sprache, die in der Familie gesprochen wird, z.B. „Menschen aus Einwandererfamilien“ oder „mit internationaler Geschichte“(Mediendienst-integration.de)</a:t>
            </a:r>
            <a:r>
              <a:rPr lang="en-US" sz="1400" b="1">
                <a:solidFill>
                  <a:schemeClr val="accent6"/>
                </a:solidFill>
                <a:latin typeface="News Gothic MT"/>
              </a:rPr>
              <a:t> </a:t>
            </a:r>
            <a:r>
              <a:rPr lang="de-DE" sz="1200">
                <a:latin typeface="News Gothic MT"/>
              </a:rPr>
              <a:t>Alternativ wird auch „Menschen mit Migrationsgeschichte/Migrationserfahrung“ verwendet. </a:t>
            </a: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25</a:t>
            </a:fld>
            <a:endParaRPr lang="de-DE"/>
          </a:p>
        </p:txBody>
      </p:sp>
    </p:spTree>
    <p:extLst>
      <p:ext uri="{BB962C8B-B14F-4D97-AF65-F5344CB8AC3E}">
        <p14:creationId xmlns:p14="http://schemas.microsoft.com/office/powerpoint/2010/main" val="3260977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4</a:t>
            </a:fld>
            <a:endParaRPr lang="de-DE"/>
          </a:p>
        </p:txBody>
      </p:sp>
    </p:spTree>
    <p:extLst>
      <p:ext uri="{BB962C8B-B14F-4D97-AF65-F5344CB8AC3E}">
        <p14:creationId xmlns:p14="http://schemas.microsoft.com/office/powerpoint/2010/main" val="23739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5</a:t>
            </a:fld>
            <a:endParaRPr lang="de-DE"/>
          </a:p>
        </p:txBody>
      </p:sp>
    </p:spTree>
    <p:extLst>
      <p:ext uri="{BB962C8B-B14F-4D97-AF65-F5344CB8AC3E}">
        <p14:creationId xmlns:p14="http://schemas.microsoft.com/office/powerpoint/2010/main" val="2196801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6</a:t>
            </a:fld>
            <a:endParaRPr lang="de-DE"/>
          </a:p>
        </p:txBody>
      </p:sp>
    </p:spTree>
    <p:extLst>
      <p:ext uri="{BB962C8B-B14F-4D97-AF65-F5344CB8AC3E}">
        <p14:creationId xmlns:p14="http://schemas.microsoft.com/office/powerpoint/2010/main" val="2662141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7</a:t>
            </a:fld>
            <a:endParaRPr lang="de-DE"/>
          </a:p>
        </p:txBody>
      </p:sp>
    </p:spTree>
    <p:extLst>
      <p:ext uri="{BB962C8B-B14F-4D97-AF65-F5344CB8AC3E}">
        <p14:creationId xmlns:p14="http://schemas.microsoft.com/office/powerpoint/2010/main" val="1770074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8</a:t>
            </a:fld>
            <a:endParaRPr lang="de-DE"/>
          </a:p>
        </p:txBody>
      </p:sp>
    </p:spTree>
    <p:extLst>
      <p:ext uri="{BB962C8B-B14F-4D97-AF65-F5344CB8AC3E}">
        <p14:creationId xmlns:p14="http://schemas.microsoft.com/office/powerpoint/2010/main" val="4251797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Spanisch: Bienvenidos, Türkisch: </a:t>
            </a:r>
            <a:r>
              <a:rPr lang="de-DE" b="0" i="0" err="1">
                <a:solidFill>
                  <a:srgbClr val="040C28"/>
                </a:solidFill>
                <a:effectLst/>
                <a:latin typeface="Google Sans"/>
              </a:rPr>
              <a:t>Hoş</a:t>
            </a:r>
            <a:r>
              <a:rPr lang="de-DE" b="0" i="0">
                <a:solidFill>
                  <a:srgbClr val="040C28"/>
                </a:solidFill>
                <a:effectLst/>
                <a:latin typeface="Google Sans"/>
              </a:rPr>
              <a:t> </a:t>
            </a:r>
            <a:r>
              <a:rPr lang="de-DE" b="0" i="0" err="1">
                <a:solidFill>
                  <a:srgbClr val="040C28"/>
                </a:solidFill>
                <a:effectLst/>
                <a:latin typeface="Google Sans"/>
              </a:rPr>
              <a:t>geldiniz</a:t>
            </a:r>
            <a:r>
              <a:rPr lang="de-DE" b="0" i="0">
                <a:solidFill>
                  <a:srgbClr val="040C28"/>
                </a:solidFill>
                <a:effectLst/>
                <a:latin typeface="Google Sans"/>
              </a:rPr>
              <a:t>!, Polnisch: </a:t>
            </a:r>
            <a:r>
              <a:rPr lang="de-DE" b="0" i="0" err="1">
                <a:solidFill>
                  <a:srgbClr val="040C28"/>
                </a:solidFill>
                <a:effectLst/>
                <a:latin typeface="Google Sans"/>
              </a:rPr>
              <a:t>serdecznie</a:t>
            </a:r>
            <a:r>
              <a:rPr lang="de-DE" b="0" i="0">
                <a:solidFill>
                  <a:srgbClr val="040C28"/>
                </a:solidFill>
                <a:effectLst/>
                <a:latin typeface="Google Sans"/>
              </a:rPr>
              <a:t> </a:t>
            </a:r>
            <a:r>
              <a:rPr lang="de-DE" b="0" i="0" err="1">
                <a:solidFill>
                  <a:srgbClr val="040C28"/>
                </a:solidFill>
                <a:effectLst/>
                <a:latin typeface="Google Sans"/>
              </a:rPr>
              <a:t>witamy</a:t>
            </a:r>
            <a:r>
              <a:rPr lang="de-DE" b="0" i="0">
                <a:solidFill>
                  <a:srgbClr val="040C28"/>
                </a:solidFill>
                <a:effectLst/>
                <a:latin typeface="Google Sans"/>
              </a:rPr>
              <a:t>, Indonesisch: </a:t>
            </a:r>
            <a:r>
              <a:rPr lang="de-DE" b="0" i="0" err="1">
                <a:solidFill>
                  <a:srgbClr val="040C28"/>
                </a:solidFill>
                <a:effectLst/>
                <a:latin typeface="Google Sans"/>
              </a:rPr>
              <a:t>selamat</a:t>
            </a:r>
            <a:r>
              <a:rPr lang="de-DE" b="0" i="0">
                <a:solidFill>
                  <a:srgbClr val="040C28"/>
                </a:solidFill>
                <a:effectLst/>
                <a:latin typeface="Google Sans"/>
              </a:rPr>
              <a:t> </a:t>
            </a:r>
            <a:r>
              <a:rPr lang="de-DE" b="0" i="0" err="1">
                <a:solidFill>
                  <a:srgbClr val="040C28"/>
                </a:solidFill>
                <a:effectLst/>
                <a:latin typeface="Google Sans"/>
              </a:rPr>
              <a:t>datang</a:t>
            </a:r>
            <a:r>
              <a:rPr lang="de-DE" b="0" i="0">
                <a:solidFill>
                  <a:srgbClr val="040C28"/>
                </a:solidFill>
                <a:effectLst/>
                <a:latin typeface="Google Sans"/>
              </a:rPr>
              <a:t> </a:t>
            </a:r>
            <a:r>
              <a:rPr lang="de-DE" b="0" i="0" err="1">
                <a:solidFill>
                  <a:srgbClr val="040C28"/>
                </a:solidFill>
                <a:effectLst/>
                <a:latin typeface="Google Sans"/>
              </a:rPr>
              <a:t>dengan</a:t>
            </a:r>
            <a:r>
              <a:rPr lang="de-DE" b="0" i="0">
                <a:solidFill>
                  <a:srgbClr val="040C28"/>
                </a:solidFill>
                <a:effectLst/>
                <a:latin typeface="Google Sans"/>
              </a:rPr>
              <a:t> </a:t>
            </a:r>
            <a:r>
              <a:rPr lang="de-DE" b="0" i="0" err="1">
                <a:solidFill>
                  <a:srgbClr val="040C28"/>
                </a:solidFill>
                <a:effectLst/>
                <a:latin typeface="Google Sans"/>
              </a:rPr>
              <a:t>hangat</a:t>
            </a:r>
            <a:r>
              <a:rPr lang="de-DE" b="0" i="0">
                <a:solidFill>
                  <a:srgbClr val="040C28"/>
                </a:solidFill>
                <a:effectLst/>
                <a:latin typeface="Google Sans"/>
              </a:rPr>
              <a:t>, Portugiesisch: </a:t>
            </a:r>
            <a:r>
              <a:rPr lang="de-DE" b="0" i="0" err="1">
                <a:solidFill>
                  <a:srgbClr val="040C28"/>
                </a:solidFill>
                <a:effectLst/>
                <a:latin typeface="Google Sans"/>
              </a:rPr>
              <a:t>bem-vindo</a:t>
            </a:r>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9</a:t>
            </a:fld>
            <a:endParaRPr lang="de-DE"/>
          </a:p>
        </p:txBody>
      </p:sp>
    </p:spTree>
    <p:extLst>
      <p:ext uri="{BB962C8B-B14F-4D97-AF65-F5344CB8AC3E}">
        <p14:creationId xmlns:p14="http://schemas.microsoft.com/office/powerpoint/2010/main" val="2834499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Seit dem sog. „Sommer der Migration“ wird Deutschland immer mehr als Einwanderungsland wahrgenommen. In einem </a:t>
            </a:r>
            <a:r>
              <a:rPr lang="de-DE" err="1"/>
              <a:t>Bürger:innendialog</a:t>
            </a:r>
            <a:r>
              <a:rPr lang="de-DE"/>
              <a:t> mit der Bundesregierung  2015 hat die damalige Bundeskanzlerin Angela Merkel Deutschland das erste Mal offiziell als Einwanderungsland bezeichnet. Damit bezieht Sie sich auf eine lange Geschichte der Einwanderung nach Deutschland und dessen Einfluss auf die Gesellschaft. </a:t>
            </a: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12</a:t>
            </a:fld>
            <a:endParaRPr lang="de-DE"/>
          </a:p>
        </p:txBody>
      </p:sp>
    </p:spTree>
    <p:extLst>
      <p:ext uri="{BB962C8B-B14F-4D97-AF65-F5344CB8AC3E}">
        <p14:creationId xmlns:p14="http://schemas.microsoft.com/office/powerpoint/2010/main" val="2365155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10000"/>
              </a:lnSpc>
              <a:spcAft>
                <a:spcPts val="600"/>
              </a:spcAft>
              <a:buNone/>
            </a:pPr>
            <a:r>
              <a:rPr lang="en-US" sz="1200">
                <a:latin typeface="News Gothic MT"/>
              </a:rPr>
              <a:t>Ein </a:t>
            </a:r>
            <a:r>
              <a:rPr lang="en-US" sz="1200" err="1">
                <a:latin typeface="News Gothic MT"/>
              </a:rPr>
              <a:t>Viertel</a:t>
            </a:r>
            <a:r>
              <a:rPr lang="en-US" sz="1200">
                <a:latin typeface="News Gothic MT"/>
              </a:rPr>
              <a:t> der Menschen, die in Deutschland leben, </a:t>
            </a:r>
            <a:r>
              <a:rPr lang="en-US" sz="1200" err="1">
                <a:latin typeface="News Gothic MT"/>
              </a:rPr>
              <a:t>haben</a:t>
            </a:r>
            <a:r>
              <a:rPr lang="en-US" sz="1200">
                <a:latin typeface="News Gothic MT"/>
              </a:rPr>
              <a:t>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Das </a:t>
            </a:r>
            <a:r>
              <a:rPr lang="en-US" sz="1200" err="1">
                <a:latin typeface="News Gothic MT"/>
              </a:rPr>
              <a:t>heißt</a:t>
            </a:r>
            <a:r>
              <a:rPr lang="en-US" sz="1200">
                <a:latin typeface="News Gothic MT"/>
              </a:rPr>
              <a:t>, </a:t>
            </a:r>
            <a:r>
              <a:rPr lang="en-US" sz="1200" err="1">
                <a:latin typeface="News Gothic MT"/>
              </a:rPr>
              <a:t>dass</a:t>
            </a:r>
            <a:r>
              <a:rPr lang="en-US" sz="1200">
                <a:latin typeface="News Gothic MT"/>
              </a:rPr>
              <a:t> die Person </a:t>
            </a:r>
            <a:r>
              <a:rPr lang="en-US" sz="1200" err="1">
                <a:latin typeface="News Gothic MT"/>
              </a:rPr>
              <a:t>selbst</a:t>
            </a:r>
            <a:r>
              <a:rPr lang="en-US" sz="1200">
                <a:latin typeface="News Gothic MT"/>
              </a:rPr>
              <a:t> </a:t>
            </a:r>
            <a:r>
              <a:rPr lang="en-US" sz="1200" err="1">
                <a:latin typeface="News Gothic MT"/>
              </a:rPr>
              <a:t>oder</a:t>
            </a:r>
            <a:r>
              <a:rPr lang="en-US" sz="1200">
                <a:latin typeface="News Gothic MT"/>
              </a:rPr>
              <a:t> </a:t>
            </a:r>
            <a:r>
              <a:rPr lang="en-US" sz="1200" err="1">
                <a:latin typeface="News Gothic MT"/>
              </a:rPr>
              <a:t>jemand</a:t>
            </a:r>
            <a:r>
              <a:rPr lang="en-US" sz="1200">
                <a:latin typeface="News Gothic MT"/>
              </a:rPr>
              <a:t> </a:t>
            </a:r>
            <a:r>
              <a:rPr lang="en-US" sz="1200" err="1">
                <a:latin typeface="News Gothic MT"/>
              </a:rPr>
              <a:t>aus</a:t>
            </a:r>
            <a:r>
              <a:rPr lang="en-US" sz="1200">
                <a:latin typeface="News Gothic MT"/>
              </a:rPr>
              <a:t> </a:t>
            </a:r>
            <a:r>
              <a:rPr lang="en-US" sz="1200" err="1">
                <a:latin typeface="News Gothic MT"/>
              </a:rPr>
              <a:t>ihrer</a:t>
            </a:r>
            <a:r>
              <a:rPr lang="en-US" sz="1200">
                <a:latin typeface="News Gothic MT"/>
              </a:rPr>
              <a:t> </a:t>
            </a:r>
            <a:r>
              <a:rPr lang="en-US" sz="1200" err="1">
                <a:latin typeface="News Gothic MT"/>
              </a:rPr>
              <a:t>oder</a:t>
            </a:r>
            <a:r>
              <a:rPr lang="en-US" sz="1200">
                <a:latin typeface="News Gothic MT"/>
              </a:rPr>
              <a:t> seiner </a:t>
            </a:r>
            <a:r>
              <a:rPr lang="en-US" sz="1200" err="1">
                <a:latin typeface="News Gothic MT"/>
              </a:rPr>
              <a:t>Familie</a:t>
            </a:r>
            <a:r>
              <a:rPr lang="en-US" sz="1200">
                <a:latin typeface="News Gothic MT"/>
              </a:rPr>
              <a:t> </a:t>
            </a:r>
            <a:r>
              <a:rPr lang="en-US" sz="1200" err="1">
                <a:latin typeface="News Gothic MT"/>
              </a:rPr>
              <a:t>irgendwann</a:t>
            </a:r>
            <a:r>
              <a:rPr lang="en-US" sz="1200">
                <a:latin typeface="News Gothic MT"/>
              </a:rPr>
              <a:t> </a:t>
            </a:r>
            <a:r>
              <a:rPr lang="en-US" sz="1200" err="1">
                <a:latin typeface="News Gothic MT"/>
              </a:rPr>
              <a:t>eine</a:t>
            </a:r>
            <a:r>
              <a:rPr lang="en-US" sz="1200">
                <a:latin typeface="News Gothic MT"/>
              </a:rPr>
              <a:t> </a:t>
            </a:r>
            <a:r>
              <a:rPr lang="en-US" sz="1200" err="1">
                <a:latin typeface="News Gothic MT"/>
              </a:rPr>
              <a:t>Migrationserfahrung</a:t>
            </a:r>
            <a:r>
              <a:rPr lang="en-US" sz="1200">
                <a:latin typeface="News Gothic MT"/>
              </a:rPr>
              <a:t> </a:t>
            </a:r>
            <a:r>
              <a:rPr lang="en-US" sz="1200" err="1">
                <a:latin typeface="News Gothic MT"/>
              </a:rPr>
              <a:t>erlebt</a:t>
            </a:r>
            <a:r>
              <a:rPr lang="en-US" sz="1200">
                <a:latin typeface="News Gothic MT"/>
              </a:rPr>
              <a:t> hat. </a:t>
            </a:r>
            <a:r>
              <a:rPr lang="en-US" sz="1200" err="1">
                <a:latin typeface="News Gothic MT"/>
              </a:rPr>
              <a:t>Doch</a:t>
            </a:r>
            <a:r>
              <a:rPr lang="en-US" sz="1200">
                <a:latin typeface="News Gothic MT"/>
              </a:rPr>
              <a:t> der </a:t>
            </a:r>
            <a:r>
              <a:rPr lang="en-US" sz="1200" err="1">
                <a:latin typeface="News Gothic MT"/>
              </a:rPr>
              <a:t>Begriff</a:t>
            </a:r>
            <a:r>
              <a:rPr lang="en-US" sz="1200">
                <a:latin typeface="News Gothic MT"/>
              </a:rPr>
              <a:t> </a:t>
            </a:r>
            <a:r>
              <a:rPr lang="en-US" sz="1200" err="1">
                <a:latin typeface="News Gothic MT"/>
              </a:rPr>
              <a:t>ist</a:t>
            </a:r>
            <a:r>
              <a:rPr lang="en-US" sz="1200">
                <a:latin typeface="News Gothic MT"/>
              </a:rPr>
              <a:t> </a:t>
            </a:r>
            <a:r>
              <a:rPr lang="en-US" sz="1200" err="1">
                <a:latin typeface="News Gothic MT"/>
              </a:rPr>
              <a:t>problematisch</a:t>
            </a:r>
            <a:r>
              <a:rPr lang="en-US" sz="1200">
                <a:latin typeface="News Gothic MT"/>
              </a:rPr>
              <a:t>, </a:t>
            </a:r>
            <a:r>
              <a:rPr lang="en-US" sz="1200" err="1">
                <a:latin typeface="News Gothic MT"/>
              </a:rPr>
              <a:t>denn</a:t>
            </a:r>
            <a:r>
              <a:rPr lang="en-US" sz="1200">
                <a:latin typeface="News Gothic MT"/>
              </a:rPr>
              <a:t> er </a:t>
            </a:r>
            <a:r>
              <a:rPr lang="en-US" sz="1200" err="1">
                <a:latin typeface="News Gothic MT"/>
              </a:rPr>
              <a:t>führt</a:t>
            </a:r>
            <a:r>
              <a:rPr lang="en-US" sz="1200">
                <a:latin typeface="News Gothic MT"/>
              </a:rPr>
              <a:t> </a:t>
            </a:r>
            <a:r>
              <a:rPr lang="en-US" sz="1200" err="1">
                <a:latin typeface="News Gothic MT"/>
              </a:rPr>
              <a:t>zur</a:t>
            </a:r>
            <a:r>
              <a:rPr lang="en-US" sz="1200">
                <a:latin typeface="News Gothic MT"/>
              </a:rPr>
              <a:t> </a:t>
            </a:r>
            <a:r>
              <a:rPr lang="en-US" sz="1200" err="1">
                <a:latin typeface="News Gothic MT"/>
              </a:rPr>
              <a:t>Stigmatisierung</a:t>
            </a:r>
            <a:r>
              <a:rPr lang="en-US" sz="1200">
                <a:latin typeface="News Gothic MT"/>
              </a:rPr>
              <a:t> von </a:t>
            </a:r>
            <a:r>
              <a:rPr lang="en-US" sz="1200" err="1">
                <a:latin typeface="News Gothic MT"/>
              </a:rPr>
              <a:t>vielen</a:t>
            </a:r>
            <a:r>
              <a:rPr lang="en-US" sz="1200">
                <a:latin typeface="News Gothic MT"/>
              </a:rPr>
              <a:t> Menschen. </a:t>
            </a:r>
            <a:r>
              <a:rPr lang="en-US" sz="1200" err="1">
                <a:latin typeface="News Gothic MT"/>
              </a:rPr>
              <a:t>Schätzungen</a:t>
            </a:r>
            <a:r>
              <a:rPr lang="en-US" sz="1200">
                <a:latin typeface="News Gothic MT"/>
              </a:rPr>
              <a:t> </a:t>
            </a:r>
            <a:r>
              <a:rPr lang="en-US" sz="1200" err="1">
                <a:latin typeface="News Gothic MT"/>
              </a:rPr>
              <a:t>zu</a:t>
            </a:r>
            <a:r>
              <a:rPr lang="en-US" sz="1200">
                <a:latin typeface="News Gothic MT"/>
              </a:rPr>
              <a:t> </a:t>
            </a:r>
            <a:r>
              <a:rPr lang="en-US" sz="1200" err="1">
                <a:latin typeface="News Gothic MT"/>
              </a:rPr>
              <a:t>Folge</a:t>
            </a:r>
            <a:r>
              <a:rPr lang="en-US" sz="1200">
                <a:latin typeface="News Gothic MT"/>
              </a:rPr>
              <a:t> </a:t>
            </a:r>
            <a:r>
              <a:rPr lang="en-US" sz="1200" err="1">
                <a:latin typeface="News Gothic MT"/>
              </a:rPr>
              <a:t>wird</a:t>
            </a:r>
            <a:r>
              <a:rPr lang="en-US" sz="1200">
                <a:latin typeface="News Gothic MT"/>
              </a:rPr>
              <a:t> in </a:t>
            </a:r>
            <a:r>
              <a:rPr lang="en-US" sz="1200" err="1">
                <a:latin typeface="News Gothic MT"/>
              </a:rPr>
              <a:t>einigen</a:t>
            </a:r>
            <a:r>
              <a:rPr lang="en-US" sz="1200">
                <a:latin typeface="News Gothic MT"/>
              </a:rPr>
              <a:t> Jahren die </a:t>
            </a:r>
            <a:r>
              <a:rPr lang="en-US" sz="1200" err="1">
                <a:latin typeface="News Gothic MT"/>
              </a:rPr>
              <a:t>Hälfte</a:t>
            </a:r>
            <a:r>
              <a:rPr lang="en-US" sz="1200">
                <a:latin typeface="News Gothic MT"/>
              </a:rPr>
              <a:t> der Menschen in Deutschland </a:t>
            </a:r>
            <a:r>
              <a:rPr lang="en-US" sz="1200" err="1">
                <a:latin typeface="News Gothic MT"/>
              </a:rPr>
              <a:t>einen</a:t>
            </a:r>
            <a:r>
              <a:rPr lang="en-US" sz="1200">
                <a:latin typeface="News Gothic MT"/>
              </a:rPr>
              <a:t> </a:t>
            </a:r>
            <a:r>
              <a:rPr lang="en-US" sz="1200" err="1">
                <a:latin typeface="News Gothic MT"/>
              </a:rPr>
              <a:t>sogenannten</a:t>
            </a:r>
            <a:r>
              <a:rPr lang="en-US" sz="1200">
                <a:latin typeface="News Gothic MT"/>
              </a:rPr>
              <a:t> “</a:t>
            </a:r>
            <a:r>
              <a:rPr lang="en-US" sz="1200" err="1">
                <a:latin typeface="News Gothic MT"/>
              </a:rPr>
              <a:t>Migrationshintergrund</a:t>
            </a:r>
            <a:r>
              <a:rPr lang="en-US" sz="1200">
                <a:latin typeface="News Gothic MT"/>
              </a:rPr>
              <a:t>” </a:t>
            </a:r>
            <a:r>
              <a:rPr lang="en-US" sz="1200" err="1">
                <a:latin typeface="News Gothic MT"/>
              </a:rPr>
              <a:t>haben</a:t>
            </a:r>
            <a:r>
              <a:rPr lang="en-US" sz="1200">
                <a:latin typeface="News Gothic MT"/>
              </a:rPr>
              <a:t> – </a:t>
            </a:r>
            <a:r>
              <a:rPr lang="en-US" sz="1200" err="1">
                <a:latin typeface="News Gothic MT"/>
              </a:rPr>
              <a:t>wozu</a:t>
            </a:r>
            <a:r>
              <a:rPr lang="en-US" sz="1200">
                <a:latin typeface="News Gothic MT"/>
              </a:rPr>
              <a:t> </a:t>
            </a:r>
            <a:r>
              <a:rPr lang="en-US" sz="1200" err="1">
                <a:latin typeface="News Gothic MT"/>
              </a:rPr>
              <a:t>brauchen</a:t>
            </a:r>
            <a:r>
              <a:rPr lang="en-US" sz="1200">
                <a:latin typeface="News Gothic MT"/>
              </a:rPr>
              <a:t> </a:t>
            </a:r>
            <a:r>
              <a:rPr lang="en-US" sz="1200" err="1">
                <a:latin typeface="News Gothic MT"/>
              </a:rPr>
              <a:t>wir</a:t>
            </a:r>
            <a:r>
              <a:rPr lang="en-US" sz="1200">
                <a:latin typeface="News Gothic MT"/>
              </a:rPr>
              <a:t> </a:t>
            </a:r>
            <a:r>
              <a:rPr lang="en-US" sz="1200" err="1">
                <a:latin typeface="News Gothic MT"/>
              </a:rPr>
              <a:t>noch</a:t>
            </a:r>
            <a:r>
              <a:rPr lang="en-US" sz="1200">
                <a:latin typeface="News Gothic MT"/>
              </a:rPr>
              <a:t> </a:t>
            </a:r>
            <a:r>
              <a:rPr lang="en-US" sz="1200" err="1">
                <a:latin typeface="News Gothic MT"/>
              </a:rPr>
              <a:t>diese</a:t>
            </a:r>
            <a:r>
              <a:rPr lang="en-US" sz="1200">
                <a:latin typeface="News Gothic MT"/>
              </a:rPr>
              <a:t> </a:t>
            </a:r>
            <a:r>
              <a:rPr lang="en-US" sz="1200" err="1">
                <a:latin typeface="News Gothic MT"/>
              </a:rPr>
              <a:t>Unterscheidung</a:t>
            </a:r>
            <a:r>
              <a:rPr lang="en-US" sz="1200">
                <a:latin typeface="News Gothic MT"/>
              </a:rPr>
              <a:t>? </a:t>
            </a:r>
            <a:endParaRPr lang="en-US" sz="1200">
              <a:latin typeface="News Gothic MT" panose="020B0504020203020204" pitchFamily="34" charset="0"/>
            </a:endParaRPr>
          </a:p>
          <a:p>
            <a:pPr>
              <a:lnSpc>
                <a:spcPct val="110000"/>
              </a:lnSpc>
              <a:spcAft>
                <a:spcPts val="600"/>
              </a:spcAft>
              <a:buNone/>
            </a:pPr>
            <a:r>
              <a:rPr lang="de-DE" sz="1200">
                <a:latin typeface="News Gothic MT"/>
              </a:rPr>
              <a:t>Fachleute schlagen vor, "Migrationshintergrund" nach Möglichkeit zu vermeiden und stattdessen konkretere Begriffe zu verwenden – je nachdem was gemeint ist: Zuwanderung, Diskriminierung, die soziale Lage oder die Sprache, die in der Familie gesprochen wird, z.B. „Menschen aus Einwandererfamilien“ oder „mit internationaler Geschichte“(Mediendienst-integration.de)</a:t>
            </a:r>
            <a:r>
              <a:rPr lang="en-US" sz="1400" b="1">
                <a:solidFill>
                  <a:schemeClr val="accent6"/>
                </a:solidFill>
                <a:latin typeface="News Gothic MT"/>
              </a:rPr>
              <a:t> </a:t>
            </a:r>
            <a:r>
              <a:rPr lang="de-DE" sz="1200">
                <a:latin typeface="News Gothic MT"/>
              </a:rPr>
              <a:t>Alternativ wird auch „Menschen mit Migrationsgeschichte/Migrationserfahrung“ verwendet. </a:t>
            </a:r>
            <a:endParaRPr lang="en-US" sz="1200" b="1">
              <a:solidFill>
                <a:schemeClr val="accent6"/>
              </a:solidFill>
              <a:latin typeface="News Gothic MT" panose="020B0504020203020204" pitchFamily="34" charset="0"/>
            </a:endParaRPr>
          </a:p>
          <a:p>
            <a:endParaRPr lang="de-DE"/>
          </a:p>
        </p:txBody>
      </p:sp>
      <p:sp>
        <p:nvSpPr>
          <p:cNvPr id="4" name="Foliennummernplatzhalter 3"/>
          <p:cNvSpPr>
            <a:spLocks noGrp="1"/>
          </p:cNvSpPr>
          <p:nvPr>
            <p:ph type="sldNum" sz="quarter" idx="5"/>
          </p:nvPr>
        </p:nvSpPr>
        <p:spPr/>
        <p:txBody>
          <a:bodyPr/>
          <a:lstStyle/>
          <a:p>
            <a:fld id="{C1149F91-DF94-453E-8001-6679A7C4F6DA}" type="slidenum">
              <a:rPr lang="de-DE" smtClean="0"/>
              <a:t>16</a:t>
            </a:fld>
            <a:endParaRPr lang="de-DE"/>
          </a:p>
        </p:txBody>
      </p:sp>
    </p:spTree>
    <p:extLst>
      <p:ext uri="{BB962C8B-B14F-4D97-AF65-F5344CB8AC3E}">
        <p14:creationId xmlns:p14="http://schemas.microsoft.com/office/powerpoint/2010/main" val="3813656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6FF2BE-9920-454D-AEBD-F956B6730B5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9D068C55-7129-3E43-91D5-888773F8E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622AB6A-9485-6849-9244-E3C57324AA4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95E51523-7C3E-704E-AA52-01976C3AC12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DB0136D-816E-9848-87BA-65EA4498A9A1}"/>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2299438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7175500" y="2349500"/>
            <a:ext cx="4321175" cy="3455988"/>
          </a:xfrm>
        </p:spPr>
        <p:txBody>
          <a:bodyPr lIns="0" tIns="0" rIns="0" bIns="0">
            <a:noAutofit/>
          </a:bodyPr>
          <a:lstStyle>
            <a:lvl1pPr indent="-144000">
              <a:spcBef>
                <a:spcPts val="1200"/>
              </a:spcBef>
              <a:defRPr/>
            </a:lvl1pPr>
            <a:lvl2pPr indent="-144000">
              <a:spcBef>
                <a:spcPts val="1200"/>
              </a:spcBef>
              <a:defRPr/>
            </a:lvl2pPr>
            <a:lvl3pPr indent="-144000">
              <a:spcBef>
                <a:spcPts val="1200"/>
              </a:spcBef>
              <a:defRPr/>
            </a:lvl3pPr>
            <a:lvl4pPr indent="-144000">
              <a:spcBef>
                <a:spcPts val="1200"/>
              </a:spcBef>
              <a:defRPr/>
            </a:lvl4pPr>
            <a:lvl5pPr indent="-144000">
              <a:spcBef>
                <a:spcPts val="12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spTree>
    <p:extLst>
      <p:ext uri="{BB962C8B-B14F-4D97-AF65-F5344CB8AC3E}">
        <p14:creationId xmlns:p14="http://schemas.microsoft.com/office/powerpoint/2010/main" val="336238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2065284" y="697080"/>
            <a:ext cx="4953000" cy="762752"/>
          </a:xfrm>
        </p:spPr>
        <p:txBody>
          <a:bodyPr lIns="0" tIns="0" rIns="0" bIns="0" anchor="t" anchorCtr="0">
            <a:noAutofit/>
          </a:bodyPr>
          <a:lstStyle>
            <a:lvl1pPr>
              <a:lnSpc>
                <a:spcPct val="90000"/>
              </a:lnSpc>
              <a:defRPr sz="2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2065284" y="1832665"/>
            <a:ext cx="6511158" cy="3972823"/>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811519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645025" cy="3455989"/>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6851650" y="728663"/>
            <a:ext cx="4645025" cy="5076825"/>
          </a:xfrm>
        </p:spPr>
        <p:txBody>
          <a:bodyPr lIns="0" tIns="0" rIns="0" bIns="0">
            <a:noAutofit/>
          </a:bodyPr>
          <a:lstStyle>
            <a:lvl1pPr indent="-144000">
              <a:spcBef>
                <a:spcPts val="1200"/>
              </a:spcBef>
              <a:defRPr/>
            </a:lvl1pPr>
            <a:lvl2pPr indent="-144000">
              <a:spcBef>
                <a:spcPts val="1200"/>
              </a:spcBef>
              <a:defRPr/>
            </a:lvl2pPr>
            <a:lvl3pPr indent="-144000">
              <a:spcBef>
                <a:spcPts val="1200"/>
              </a:spcBef>
              <a:defRPr/>
            </a:lvl3pPr>
            <a:lvl4pPr indent="-144000">
              <a:spcBef>
                <a:spcPts val="1200"/>
              </a:spcBef>
              <a:defRPr/>
            </a:lvl4pPr>
            <a:lvl5pPr indent="-144000">
              <a:spcBef>
                <a:spcPts val="12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797705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0" name="Inhaltsplatzhalter 3">
            <a:extLst>
              <a:ext uri="{FF2B5EF4-FFF2-40B4-BE49-F238E27FC236}">
                <a16:creationId xmlns:a16="http://schemas.microsoft.com/office/drawing/2014/main" id="{BCA65220-DCAC-D242-99E3-BF25AA91E3F4}"/>
              </a:ext>
            </a:extLst>
          </p:cNvPr>
          <p:cNvSpPr>
            <a:spLocks noGrp="1"/>
          </p:cNvSpPr>
          <p:nvPr>
            <p:ph sz="half" idx="14"/>
          </p:nvPr>
        </p:nvSpPr>
        <p:spPr>
          <a:xfrm>
            <a:off x="9461501" y="2349500"/>
            <a:ext cx="2035174" cy="3682270"/>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Inhaltsplatzhalter 3">
            <a:extLst>
              <a:ext uri="{FF2B5EF4-FFF2-40B4-BE49-F238E27FC236}">
                <a16:creationId xmlns:a16="http://schemas.microsoft.com/office/drawing/2014/main" id="{199030C4-DC5E-0A4A-911A-3D049E200FF0}"/>
              </a:ext>
            </a:extLst>
          </p:cNvPr>
          <p:cNvSpPr>
            <a:spLocks noGrp="1"/>
          </p:cNvSpPr>
          <p:nvPr>
            <p:ph sz="half" idx="15"/>
          </p:nvPr>
        </p:nvSpPr>
        <p:spPr>
          <a:xfrm>
            <a:off x="7175500" y="2349499"/>
            <a:ext cx="2035174" cy="3682271"/>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069474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0" name="Inhaltsplatzhalter 3">
            <a:extLst>
              <a:ext uri="{FF2B5EF4-FFF2-40B4-BE49-F238E27FC236}">
                <a16:creationId xmlns:a16="http://schemas.microsoft.com/office/drawing/2014/main" id="{BCA65220-DCAC-D242-99E3-BF25AA91E3F4}"/>
              </a:ext>
            </a:extLst>
          </p:cNvPr>
          <p:cNvSpPr>
            <a:spLocks noGrp="1"/>
          </p:cNvSpPr>
          <p:nvPr>
            <p:ph sz="half" idx="14"/>
          </p:nvPr>
        </p:nvSpPr>
        <p:spPr>
          <a:xfrm>
            <a:off x="9333137" y="2365541"/>
            <a:ext cx="2340000" cy="3455988"/>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Inhaltsplatzhalter 3">
            <a:extLst>
              <a:ext uri="{FF2B5EF4-FFF2-40B4-BE49-F238E27FC236}">
                <a16:creationId xmlns:a16="http://schemas.microsoft.com/office/drawing/2014/main" id="{199030C4-DC5E-0A4A-911A-3D049E200FF0}"/>
              </a:ext>
            </a:extLst>
          </p:cNvPr>
          <p:cNvSpPr>
            <a:spLocks noGrp="1"/>
          </p:cNvSpPr>
          <p:nvPr>
            <p:ph sz="half" idx="15"/>
          </p:nvPr>
        </p:nvSpPr>
        <p:spPr>
          <a:xfrm>
            <a:off x="6648218" y="2349499"/>
            <a:ext cx="2340000" cy="346467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Inhaltsplatzhalter 3">
            <a:extLst>
              <a:ext uri="{FF2B5EF4-FFF2-40B4-BE49-F238E27FC236}">
                <a16:creationId xmlns:a16="http://schemas.microsoft.com/office/drawing/2014/main" id="{11994BF6-74DC-AD4D-8C7A-3057AFC2BF1D}"/>
              </a:ext>
            </a:extLst>
          </p:cNvPr>
          <p:cNvSpPr>
            <a:spLocks noGrp="1"/>
          </p:cNvSpPr>
          <p:nvPr>
            <p:ph sz="half" idx="16"/>
          </p:nvPr>
        </p:nvSpPr>
        <p:spPr>
          <a:xfrm>
            <a:off x="3963299" y="2349500"/>
            <a:ext cx="2340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3" name="Inhaltsplatzhalter 3">
            <a:extLst>
              <a:ext uri="{FF2B5EF4-FFF2-40B4-BE49-F238E27FC236}">
                <a16:creationId xmlns:a16="http://schemas.microsoft.com/office/drawing/2014/main" id="{D3C5E0F8-AED7-124E-B213-9115D373614A}"/>
              </a:ext>
            </a:extLst>
          </p:cNvPr>
          <p:cNvSpPr>
            <a:spLocks noGrp="1"/>
          </p:cNvSpPr>
          <p:nvPr>
            <p:ph sz="half" idx="17"/>
          </p:nvPr>
        </p:nvSpPr>
        <p:spPr>
          <a:xfrm>
            <a:off x="1278380" y="2349499"/>
            <a:ext cx="2340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542542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1" name="Inhaltsplatzhalter 3">
            <a:extLst>
              <a:ext uri="{FF2B5EF4-FFF2-40B4-BE49-F238E27FC236}">
                <a16:creationId xmlns:a16="http://schemas.microsoft.com/office/drawing/2014/main" id="{199030C4-DC5E-0A4A-911A-3D049E200FF0}"/>
              </a:ext>
            </a:extLst>
          </p:cNvPr>
          <p:cNvSpPr>
            <a:spLocks noGrp="1"/>
          </p:cNvSpPr>
          <p:nvPr>
            <p:ph sz="half" idx="15"/>
          </p:nvPr>
        </p:nvSpPr>
        <p:spPr>
          <a:xfrm>
            <a:off x="8328675" y="2336045"/>
            <a:ext cx="3168000" cy="3463199"/>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Inhaltsplatzhalter 3">
            <a:extLst>
              <a:ext uri="{FF2B5EF4-FFF2-40B4-BE49-F238E27FC236}">
                <a16:creationId xmlns:a16="http://schemas.microsoft.com/office/drawing/2014/main" id="{11994BF6-74DC-AD4D-8C7A-3057AFC2BF1D}"/>
              </a:ext>
            </a:extLst>
          </p:cNvPr>
          <p:cNvSpPr>
            <a:spLocks noGrp="1"/>
          </p:cNvSpPr>
          <p:nvPr>
            <p:ph sz="half" idx="16"/>
          </p:nvPr>
        </p:nvSpPr>
        <p:spPr>
          <a:xfrm>
            <a:off x="4803527" y="2349501"/>
            <a:ext cx="3168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3" name="Inhaltsplatzhalter 3">
            <a:extLst>
              <a:ext uri="{FF2B5EF4-FFF2-40B4-BE49-F238E27FC236}">
                <a16:creationId xmlns:a16="http://schemas.microsoft.com/office/drawing/2014/main" id="{D3C5E0F8-AED7-124E-B213-9115D373614A}"/>
              </a:ext>
            </a:extLst>
          </p:cNvPr>
          <p:cNvSpPr>
            <a:spLocks noGrp="1"/>
          </p:cNvSpPr>
          <p:nvPr>
            <p:ph sz="half" idx="17"/>
          </p:nvPr>
        </p:nvSpPr>
        <p:spPr>
          <a:xfrm>
            <a:off x="1278380" y="2349499"/>
            <a:ext cx="3168000" cy="3455987"/>
          </a:xfrm>
        </p:spPr>
        <p:txBody>
          <a:bodyPr lIns="0" tIns="0" rIns="0" bIns="0">
            <a:noAutofit/>
          </a:bodyPr>
          <a:lstStyle>
            <a:lvl1pPr indent="-144000">
              <a:spcBef>
                <a:spcPts val="1200"/>
              </a:spcBef>
              <a:defRPr sz="1100" baseline="0"/>
            </a:lvl1pPr>
            <a:lvl2pPr indent="-144000">
              <a:spcBef>
                <a:spcPts val="1200"/>
              </a:spcBef>
              <a:defRPr sz="1100" baseline="0"/>
            </a:lvl2pPr>
            <a:lvl3pPr indent="-144000">
              <a:spcBef>
                <a:spcPts val="1200"/>
              </a:spcBef>
              <a:defRPr sz="1100" baseline="0"/>
            </a:lvl3pPr>
            <a:lvl4pPr indent="-144000">
              <a:spcBef>
                <a:spcPts val="1200"/>
              </a:spcBef>
              <a:defRPr sz="1100" baseline="0"/>
            </a:lvl4pPr>
            <a:lvl5pPr indent="-144000">
              <a:spcBef>
                <a:spcPts val="1200"/>
              </a:spcBef>
              <a:defRPr sz="11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4" name="Inhaltsplatzhalter 2">
            <a:extLst>
              <a:ext uri="{FF2B5EF4-FFF2-40B4-BE49-F238E27FC236}">
                <a16:creationId xmlns:a16="http://schemas.microsoft.com/office/drawing/2014/main" id="{6F4D69BB-4775-6948-B925-941CEA2913FD}"/>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spTree>
    <p:extLst>
      <p:ext uri="{BB962C8B-B14F-4D97-AF65-F5344CB8AC3E}">
        <p14:creationId xmlns:p14="http://schemas.microsoft.com/office/powerpoint/2010/main" val="1361624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6AB59B-10F1-3649-BD9F-2B87C681E384}"/>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155AB84-3A51-434D-80D5-94E9930D65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636DE4C-98B5-DF40-82DF-6183D24230B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43D81946-6610-644A-AC8E-4CDB6EAE61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FF4D67E-4818-514B-928D-FFB162342BF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86410075-5026-1842-8ABE-BD5D3C2060FB}"/>
              </a:ext>
            </a:extLst>
          </p:cNvPr>
          <p:cNvSpPr>
            <a:spLocks noGrp="1"/>
          </p:cNvSpPr>
          <p:nvPr>
            <p:ph type="dt" sz="half" idx="10"/>
          </p:nvPr>
        </p:nvSpPr>
        <p:spPr/>
        <p:txBody>
          <a:bodyPr/>
          <a:lstStyle/>
          <a:p>
            <a:endParaRPr lang="de-DE"/>
          </a:p>
        </p:txBody>
      </p:sp>
      <p:sp>
        <p:nvSpPr>
          <p:cNvPr id="8" name="Fußzeilenplatzhalter 7">
            <a:extLst>
              <a:ext uri="{FF2B5EF4-FFF2-40B4-BE49-F238E27FC236}">
                <a16:creationId xmlns:a16="http://schemas.microsoft.com/office/drawing/2014/main" id="{5861E1BB-EE6E-2444-86AF-4920B2199A6C}"/>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23A79DF5-25F8-AE46-A168-3C7D903F7A65}"/>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24356992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99B804-C942-1740-982B-BB421E196FB8}"/>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AB744661-5C01-5E49-9F60-82A15A1FD9EA}"/>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85322DA2-1439-6842-8C08-C7B8C23442E5}"/>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9ECCC7E-4B46-E04C-BA7A-8C8F359759DA}"/>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3571978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5F0EDE3E-5A6B-FC43-BCD0-82E04FC49A19}"/>
              </a:ext>
            </a:extLst>
          </p:cNvPr>
          <p:cNvSpPr>
            <a:spLocks noGrp="1"/>
          </p:cNvSpPr>
          <p:nvPr>
            <p:ph type="dt" sz="half" idx="10"/>
          </p:nvPr>
        </p:nvSpPr>
        <p:spPr/>
        <p:txBody>
          <a:bodyPr/>
          <a:lstStyle/>
          <a:p>
            <a:endParaRPr lang="de-DE"/>
          </a:p>
        </p:txBody>
      </p:sp>
      <p:sp>
        <p:nvSpPr>
          <p:cNvPr id="3" name="Fußzeilenplatzhalter 2">
            <a:extLst>
              <a:ext uri="{FF2B5EF4-FFF2-40B4-BE49-F238E27FC236}">
                <a16:creationId xmlns:a16="http://schemas.microsoft.com/office/drawing/2014/main" id="{2395EE93-BA7B-7346-8807-F5C073AC773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788469B8-9A3A-FD4C-91C3-01030D009C3C}"/>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2355679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F9E55-6EB4-8542-A7A4-BF0627400992}"/>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84523D77-E53D-384E-B3C5-E62AF7569C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8E064182-C4BA-0246-8121-8EDD5455F0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6C0F04B-5D2E-B442-9854-2931B0E591F7}"/>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C8DDF977-1BB3-9442-9C83-D7F70582456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6C5435D-761F-A24B-BAC6-1AFFE6F65408}"/>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1903761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6FF2BE-9920-454D-AEBD-F956B6730B5E}"/>
              </a:ext>
            </a:extLst>
          </p:cNvPr>
          <p:cNvSpPr>
            <a:spLocks noGrp="1"/>
          </p:cNvSpPr>
          <p:nvPr>
            <p:ph type="ctrTitle"/>
          </p:nvPr>
        </p:nvSpPr>
        <p:spPr>
          <a:xfrm>
            <a:off x="806116" y="781803"/>
            <a:ext cx="8434137" cy="2378491"/>
          </a:xfrm>
        </p:spPr>
        <p:txBody>
          <a:bodyPr lIns="0" tIns="0" rIns="0" bIns="0" anchor="t" anchorCtr="0">
            <a:noAutofit/>
          </a:bodyPr>
          <a:lstStyle>
            <a:lvl1pPr algn="l">
              <a:defRPr sz="5000" cap="all" baseline="0">
                <a:solidFill>
                  <a:schemeClr val="bg1"/>
                </a:solidFill>
              </a:defRPr>
            </a:lvl1pPr>
          </a:lstStyle>
          <a:p>
            <a:r>
              <a:rPr lang="de-DE"/>
              <a:t>Mastertitelformat bearbeiten</a:t>
            </a:r>
          </a:p>
        </p:txBody>
      </p:sp>
      <p:sp>
        <p:nvSpPr>
          <p:cNvPr id="3" name="Untertitel 2">
            <a:extLst>
              <a:ext uri="{FF2B5EF4-FFF2-40B4-BE49-F238E27FC236}">
                <a16:creationId xmlns:a16="http://schemas.microsoft.com/office/drawing/2014/main" id="{9D068C55-7129-3E43-91D5-888773F8E7DD}"/>
              </a:ext>
            </a:extLst>
          </p:cNvPr>
          <p:cNvSpPr>
            <a:spLocks noGrp="1"/>
          </p:cNvSpPr>
          <p:nvPr>
            <p:ph type="subTitle" idx="1"/>
          </p:nvPr>
        </p:nvSpPr>
        <p:spPr>
          <a:xfrm>
            <a:off x="839788" y="4510570"/>
            <a:ext cx="4785059" cy="468247"/>
          </a:xfrm>
        </p:spPr>
        <p:txBody>
          <a:bodyPr lIns="0" tIns="0" rIns="0" bIns="0">
            <a:normAutofit/>
          </a:bodyPr>
          <a:lstStyle>
            <a:lvl1pPr marL="0" indent="0" algn="l">
              <a:lnSpc>
                <a:spcPct val="100000"/>
              </a:lnSpc>
              <a:buNone/>
              <a:defRPr sz="18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9" name="Grafik 8">
            <a:extLst>
              <a:ext uri="{FF2B5EF4-FFF2-40B4-BE49-F238E27FC236}">
                <a16:creationId xmlns:a16="http://schemas.microsoft.com/office/drawing/2014/main" id="{19FDE7F1-2E4A-ED4B-A6D2-8462F691E9EE}"/>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8" name="Fußzeilenplatzhalter 4">
            <a:extLst>
              <a:ext uri="{FF2B5EF4-FFF2-40B4-BE49-F238E27FC236}">
                <a16:creationId xmlns:a16="http://schemas.microsoft.com/office/drawing/2014/main" id="{A883BF2E-420F-4242-817A-7B4F58983936}"/>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19" name="Foliennummernplatzhalter 5">
            <a:extLst>
              <a:ext uri="{FF2B5EF4-FFF2-40B4-BE49-F238E27FC236}">
                <a16:creationId xmlns:a16="http://schemas.microsoft.com/office/drawing/2014/main" id="{DA6742DB-55DD-794F-A704-275DCF6BE098}"/>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21" name="Bildplatzhalter 20">
            <a:extLst>
              <a:ext uri="{FF2B5EF4-FFF2-40B4-BE49-F238E27FC236}">
                <a16:creationId xmlns:a16="http://schemas.microsoft.com/office/drawing/2014/main" id="{E2013BFE-E5F8-3B45-8CC7-986F3E3F4D05}"/>
              </a:ext>
            </a:extLst>
          </p:cNvPr>
          <p:cNvSpPr>
            <a:spLocks noGrp="1"/>
          </p:cNvSpPr>
          <p:nvPr>
            <p:ph type="pic" sz="quarter" idx="14"/>
          </p:nvPr>
        </p:nvSpPr>
        <p:spPr>
          <a:xfrm>
            <a:off x="6311899" y="368300"/>
            <a:ext cx="5508625" cy="5437188"/>
          </a:xfrm>
          <a:solidFill>
            <a:schemeClr val="bg2"/>
          </a:solidFill>
        </p:spPr>
        <p:txBody>
          <a:bodyPr/>
          <a:lstStyle/>
          <a:p>
            <a:endParaRPr lang="de-DE"/>
          </a:p>
        </p:txBody>
      </p:sp>
    </p:spTree>
    <p:extLst>
      <p:ext uri="{BB962C8B-B14F-4D97-AF65-F5344CB8AC3E}">
        <p14:creationId xmlns:p14="http://schemas.microsoft.com/office/powerpoint/2010/main" val="12597847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06F4B7-DDAB-4B49-B383-5DC3CCDDEFB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BCA7448-D4B8-5040-BDB9-5C8B4AADB2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75B45EA1-10ED-764C-99FF-06D846E1E8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A335226-1B1A-0843-9A3B-EB08146747C7}"/>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AED55462-6722-EA4C-BF23-DCE9F9FA4D55}"/>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CC41FAE5-AA8E-2F44-9941-A66A879ABE69}"/>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3765691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1C41F4-D9DC-7F44-9DA0-FA8BDE2F6B7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E8448A49-B795-9E44-B5A1-79FFB037340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B6D5978-3E47-294A-99F9-20CB4239B0E5}"/>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C70CDE3C-A921-B44A-83A0-BC45BE26803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363910D2-F627-2C4D-B68B-DFF693661A54}"/>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795686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5B6C7BA-9465-E743-96FE-5B932B5202FE}"/>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A60B7A0C-0C9D-2D4C-9A65-0282B6E8C839}"/>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4B6EDA8-9749-D84D-B976-320A4AD92E77}"/>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6CEBE198-5E61-4E4C-8B54-21B1AA8FB14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717E4DA-1D75-854B-8F44-A8668D6308B4}"/>
              </a:ext>
            </a:extLst>
          </p:cNvPr>
          <p:cNvSpPr>
            <a:spLocks noGrp="1"/>
          </p:cNvSpPr>
          <p:nvPr>
            <p:ph type="sldNum" sz="quarter" idx="12"/>
          </p:nvPr>
        </p:nvSpPr>
        <p:spPr/>
        <p:txBody>
          <a:bodyPr/>
          <a:lstStyle/>
          <a:p>
            <a:fld id="{D36CD362-4671-DB4B-98F3-FA38A96A1754}" type="slidenum">
              <a:rPr lang="de-DE" smtClean="0"/>
              <a:t>‹Nr.›</a:t>
            </a:fld>
            <a:endParaRPr lang="de-DE"/>
          </a:p>
        </p:txBody>
      </p:sp>
    </p:spTree>
    <p:extLst>
      <p:ext uri="{BB962C8B-B14F-4D97-AF65-F5344CB8AC3E}">
        <p14:creationId xmlns:p14="http://schemas.microsoft.com/office/powerpoint/2010/main" val="4236059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6FF2BE-9920-454D-AEBD-F956B6730B5E}"/>
              </a:ext>
            </a:extLst>
          </p:cNvPr>
          <p:cNvSpPr>
            <a:spLocks noGrp="1"/>
          </p:cNvSpPr>
          <p:nvPr>
            <p:ph type="ctrTitle"/>
          </p:nvPr>
        </p:nvSpPr>
        <p:spPr>
          <a:xfrm>
            <a:off x="806116" y="781803"/>
            <a:ext cx="4785059" cy="2378491"/>
          </a:xfrm>
        </p:spPr>
        <p:txBody>
          <a:bodyPr lIns="0" tIns="0" rIns="0" bIns="0" anchor="t" anchorCtr="0">
            <a:noAutofit/>
          </a:bodyPr>
          <a:lstStyle>
            <a:lvl1pPr algn="l">
              <a:defRPr sz="5000" cap="all" baseline="0">
                <a:solidFill>
                  <a:schemeClr val="bg1"/>
                </a:solidFill>
              </a:defRPr>
            </a:lvl1pPr>
          </a:lstStyle>
          <a:p>
            <a:r>
              <a:rPr lang="de-DE"/>
              <a:t>Mastertitelformat bearbeiten</a:t>
            </a:r>
          </a:p>
        </p:txBody>
      </p:sp>
      <p:sp>
        <p:nvSpPr>
          <p:cNvPr id="3" name="Untertitel 2">
            <a:extLst>
              <a:ext uri="{FF2B5EF4-FFF2-40B4-BE49-F238E27FC236}">
                <a16:creationId xmlns:a16="http://schemas.microsoft.com/office/drawing/2014/main" id="{9D068C55-7129-3E43-91D5-888773F8E7DD}"/>
              </a:ext>
            </a:extLst>
          </p:cNvPr>
          <p:cNvSpPr>
            <a:spLocks noGrp="1"/>
          </p:cNvSpPr>
          <p:nvPr>
            <p:ph type="subTitle" idx="1"/>
          </p:nvPr>
        </p:nvSpPr>
        <p:spPr>
          <a:xfrm>
            <a:off x="839788" y="3160294"/>
            <a:ext cx="4785059" cy="1818523"/>
          </a:xfrm>
        </p:spPr>
        <p:txBody>
          <a:bodyPr lIns="0" tIns="0" rIns="0" bIns="0">
            <a:normAutofit/>
          </a:bodyPr>
          <a:lstStyle>
            <a:lvl1pPr marL="0" indent="0" algn="l">
              <a:lnSpc>
                <a:spcPct val="100000"/>
              </a:lnSpc>
              <a:buNone/>
              <a:defRPr sz="18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9" name="Grafik 8">
            <a:extLst>
              <a:ext uri="{FF2B5EF4-FFF2-40B4-BE49-F238E27FC236}">
                <a16:creationId xmlns:a16="http://schemas.microsoft.com/office/drawing/2014/main" id="{19FDE7F1-2E4A-ED4B-A6D2-8462F691E9EE}"/>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7" name="Inhaltsplatzhalter 2">
            <a:extLst>
              <a:ext uri="{FF2B5EF4-FFF2-40B4-BE49-F238E27FC236}">
                <a16:creationId xmlns:a16="http://schemas.microsoft.com/office/drawing/2014/main" id="{6A01F5C2-F5BC-E44B-8A2D-BC0118FADE0E}"/>
              </a:ext>
            </a:extLst>
          </p:cNvPr>
          <p:cNvSpPr>
            <a:spLocks noGrp="1"/>
          </p:cNvSpPr>
          <p:nvPr>
            <p:ph sz="half" idx="13"/>
          </p:nvPr>
        </p:nvSpPr>
        <p:spPr>
          <a:xfrm>
            <a:off x="6311900" y="368301"/>
            <a:ext cx="5508626" cy="5437188"/>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F35834C9-55E9-E941-8AE6-E8F61E0B987B}"/>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10" name="Foliennummernplatzhalter 5">
            <a:extLst>
              <a:ext uri="{FF2B5EF4-FFF2-40B4-BE49-F238E27FC236}">
                <a16:creationId xmlns:a16="http://schemas.microsoft.com/office/drawing/2014/main" id="{DE0ACF4D-1D39-9C45-BBA3-F8CAADB46F06}"/>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Tree>
    <p:extLst>
      <p:ext uri="{BB962C8B-B14F-4D97-AF65-F5344CB8AC3E}">
        <p14:creationId xmlns:p14="http://schemas.microsoft.com/office/powerpoint/2010/main" val="2520645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6318269" y="368300"/>
            <a:ext cx="5502255" cy="5437188"/>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989988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Zwei Inhalte">
    <p:spTree>
      <p:nvGrpSpPr>
        <p:cNvPr id="1" name=""/>
        <p:cNvGrpSpPr/>
        <p:nvPr/>
      </p:nvGrpSpPr>
      <p:grpSpPr>
        <a:xfrm>
          <a:off x="0" y="0"/>
          <a:ext cx="0" cy="0"/>
          <a:chOff x="0" y="0"/>
          <a:chExt cx="0" cy="0"/>
        </a:xfrm>
      </p:grpSpPr>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6" name="Bildplatzhalter 5">
            <a:extLst>
              <a:ext uri="{FF2B5EF4-FFF2-40B4-BE49-F238E27FC236}">
                <a16:creationId xmlns:a16="http://schemas.microsoft.com/office/drawing/2014/main" id="{EF57E61C-C7BD-EA42-B258-3FEF0E4803C0}"/>
              </a:ext>
            </a:extLst>
          </p:cNvPr>
          <p:cNvSpPr>
            <a:spLocks noGrp="1"/>
          </p:cNvSpPr>
          <p:nvPr>
            <p:ph type="pic" sz="quarter" idx="17"/>
          </p:nvPr>
        </p:nvSpPr>
        <p:spPr>
          <a:xfrm>
            <a:off x="6318497" y="368300"/>
            <a:ext cx="2682875" cy="2652713"/>
          </a:xfrm>
          <a:solidFill>
            <a:schemeClr val="bg2"/>
          </a:solidFill>
        </p:spPr>
        <p:txBody>
          <a:bodyPr anchor="ctr" anchorCtr="0"/>
          <a:lstStyle>
            <a:lvl1pPr algn="ctr">
              <a:defRPr/>
            </a:lvl1pPr>
          </a:lstStyle>
          <a:p>
            <a:endParaRPr lang="de-DE"/>
          </a:p>
        </p:txBody>
      </p:sp>
      <p:sp>
        <p:nvSpPr>
          <p:cNvPr id="14" name="Bildplatzhalter 5">
            <a:extLst>
              <a:ext uri="{FF2B5EF4-FFF2-40B4-BE49-F238E27FC236}">
                <a16:creationId xmlns:a16="http://schemas.microsoft.com/office/drawing/2014/main" id="{504A8C85-B97B-F447-B09B-94928040FA34}"/>
              </a:ext>
            </a:extLst>
          </p:cNvPr>
          <p:cNvSpPr>
            <a:spLocks noGrp="1"/>
          </p:cNvSpPr>
          <p:nvPr>
            <p:ph type="pic" sz="quarter" idx="18"/>
          </p:nvPr>
        </p:nvSpPr>
        <p:spPr>
          <a:xfrm>
            <a:off x="9137419" y="368299"/>
            <a:ext cx="2682875" cy="2652713"/>
          </a:xfrm>
          <a:solidFill>
            <a:schemeClr val="bg2"/>
          </a:solidFill>
        </p:spPr>
        <p:txBody>
          <a:bodyPr anchor="ctr" anchorCtr="0"/>
          <a:lstStyle>
            <a:lvl1pPr algn="ctr">
              <a:defRPr/>
            </a:lvl1pPr>
          </a:lstStyle>
          <a:p>
            <a:endParaRPr lang="de-DE"/>
          </a:p>
        </p:txBody>
      </p:sp>
      <p:sp>
        <p:nvSpPr>
          <p:cNvPr id="15" name="Bildplatzhalter 5">
            <a:extLst>
              <a:ext uri="{FF2B5EF4-FFF2-40B4-BE49-F238E27FC236}">
                <a16:creationId xmlns:a16="http://schemas.microsoft.com/office/drawing/2014/main" id="{A4D7F9CA-F672-BD42-9B5D-DBFAF0FC79CB}"/>
              </a:ext>
            </a:extLst>
          </p:cNvPr>
          <p:cNvSpPr>
            <a:spLocks noGrp="1"/>
          </p:cNvSpPr>
          <p:nvPr>
            <p:ph type="pic" sz="quarter" idx="19"/>
          </p:nvPr>
        </p:nvSpPr>
        <p:spPr>
          <a:xfrm>
            <a:off x="6311900" y="3152775"/>
            <a:ext cx="5508393" cy="2652713"/>
          </a:xfrm>
          <a:solidFill>
            <a:schemeClr val="bg2"/>
          </a:solidFill>
        </p:spPr>
        <p:txBody>
          <a:bodyPr anchor="ctr" anchorCtr="0"/>
          <a:lstStyle>
            <a:lvl1pPr algn="ctr">
              <a:defRPr/>
            </a:lvl1pPr>
          </a:lstStyle>
          <a:p>
            <a:endParaRPr lang="de-DE"/>
          </a:p>
        </p:txBody>
      </p:sp>
      <p:sp>
        <p:nvSpPr>
          <p:cNvPr id="19" name="Bildplatzhalter 5">
            <a:extLst>
              <a:ext uri="{FF2B5EF4-FFF2-40B4-BE49-F238E27FC236}">
                <a16:creationId xmlns:a16="http://schemas.microsoft.com/office/drawing/2014/main" id="{264E96D0-7FC3-9B44-817C-727F5DF64CE3}"/>
              </a:ext>
            </a:extLst>
          </p:cNvPr>
          <p:cNvSpPr>
            <a:spLocks noGrp="1"/>
          </p:cNvSpPr>
          <p:nvPr>
            <p:ph type="pic" sz="quarter" idx="21"/>
          </p:nvPr>
        </p:nvSpPr>
        <p:spPr>
          <a:xfrm>
            <a:off x="371707" y="368300"/>
            <a:ext cx="5804146" cy="5437188"/>
          </a:xfrm>
          <a:solidFill>
            <a:schemeClr val="bg2"/>
          </a:solidFill>
        </p:spPr>
        <p:txBody>
          <a:bodyPr anchor="ctr" anchorCtr="0"/>
          <a:lstStyle>
            <a:lvl1pPr algn="ctr">
              <a:defRPr/>
            </a:lvl1pPr>
          </a:lstStyle>
          <a:p>
            <a:endParaRPr lang="de-DE"/>
          </a:p>
        </p:txBody>
      </p:sp>
    </p:spTree>
    <p:extLst>
      <p:ext uri="{BB962C8B-B14F-4D97-AF65-F5344CB8AC3E}">
        <p14:creationId xmlns:p14="http://schemas.microsoft.com/office/powerpoint/2010/main" val="3604604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Autofit/>
          </a:bodyPr>
          <a:lstStyle>
            <a:lvl1pPr marL="0">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
        <p:nvSpPr>
          <p:cNvPr id="13" name="Bildplatzhalter 5">
            <a:extLst>
              <a:ext uri="{FF2B5EF4-FFF2-40B4-BE49-F238E27FC236}">
                <a16:creationId xmlns:a16="http://schemas.microsoft.com/office/drawing/2014/main" id="{EE4A4110-33E7-3D46-AFD4-CB6A6FE1420D}"/>
              </a:ext>
            </a:extLst>
          </p:cNvPr>
          <p:cNvSpPr>
            <a:spLocks noGrp="1"/>
          </p:cNvSpPr>
          <p:nvPr>
            <p:ph type="pic" sz="quarter" idx="17"/>
          </p:nvPr>
        </p:nvSpPr>
        <p:spPr>
          <a:xfrm>
            <a:off x="6318497" y="368300"/>
            <a:ext cx="2682875" cy="2652713"/>
          </a:xfrm>
          <a:solidFill>
            <a:schemeClr val="bg2"/>
          </a:solidFill>
        </p:spPr>
        <p:txBody>
          <a:bodyPr anchor="ctr" anchorCtr="0"/>
          <a:lstStyle>
            <a:lvl1pPr algn="ctr">
              <a:defRPr/>
            </a:lvl1pPr>
          </a:lstStyle>
          <a:p>
            <a:endParaRPr lang="de-DE"/>
          </a:p>
        </p:txBody>
      </p:sp>
      <p:sp>
        <p:nvSpPr>
          <p:cNvPr id="14" name="Bildplatzhalter 5">
            <a:extLst>
              <a:ext uri="{FF2B5EF4-FFF2-40B4-BE49-F238E27FC236}">
                <a16:creationId xmlns:a16="http://schemas.microsoft.com/office/drawing/2014/main" id="{DAC3E97D-A72E-2D4C-99EE-CE1B1683F8FD}"/>
              </a:ext>
            </a:extLst>
          </p:cNvPr>
          <p:cNvSpPr>
            <a:spLocks noGrp="1"/>
          </p:cNvSpPr>
          <p:nvPr>
            <p:ph type="pic" sz="quarter" idx="18"/>
          </p:nvPr>
        </p:nvSpPr>
        <p:spPr>
          <a:xfrm>
            <a:off x="9137419" y="368299"/>
            <a:ext cx="2682875" cy="2652713"/>
          </a:xfrm>
          <a:solidFill>
            <a:schemeClr val="bg2"/>
          </a:solidFill>
        </p:spPr>
        <p:txBody>
          <a:bodyPr anchor="ctr" anchorCtr="0"/>
          <a:lstStyle>
            <a:lvl1pPr algn="ctr">
              <a:defRPr/>
            </a:lvl1pPr>
          </a:lstStyle>
          <a:p>
            <a:endParaRPr lang="de-DE"/>
          </a:p>
        </p:txBody>
      </p:sp>
      <p:sp>
        <p:nvSpPr>
          <p:cNvPr id="15" name="Bildplatzhalter 5">
            <a:extLst>
              <a:ext uri="{FF2B5EF4-FFF2-40B4-BE49-F238E27FC236}">
                <a16:creationId xmlns:a16="http://schemas.microsoft.com/office/drawing/2014/main" id="{12664937-1D49-0649-BB49-E0A95009D28A}"/>
              </a:ext>
            </a:extLst>
          </p:cNvPr>
          <p:cNvSpPr>
            <a:spLocks noGrp="1"/>
          </p:cNvSpPr>
          <p:nvPr>
            <p:ph type="pic" sz="quarter" idx="19"/>
          </p:nvPr>
        </p:nvSpPr>
        <p:spPr>
          <a:xfrm>
            <a:off x="6311901" y="3152775"/>
            <a:ext cx="2689472" cy="2652713"/>
          </a:xfrm>
          <a:solidFill>
            <a:schemeClr val="bg2"/>
          </a:solidFill>
        </p:spPr>
        <p:txBody>
          <a:bodyPr anchor="ctr" anchorCtr="0"/>
          <a:lstStyle>
            <a:lvl1pPr algn="ctr">
              <a:defRPr/>
            </a:lvl1pPr>
          </a:lstStyle>
          <a:p>
            <a:endParaRPr lang="de-DE"/>
          </a:p>
        </p:txBody>
      </p:sp>
      <p:sp>
        <p:nvSpPr>
          <p:cNvPr id="18" name="Bildplatzhalter 5">
            <a:extLst>
              <a:ext uri="{FF2B5EF4-FFF2-40B4-BE49-F238E27FC236}">
                <a16:creationId xmlns:a16="http://schemas.microsoft.com/office/drawing/2014/main" id="{1D0465E0-142C-0447-B136-B95B63B60379}"/>
              </a:ext>
            </a:extLst>
          </p:cNvPr>
          <p:cNvSpPr>
            <a:spLocks noGrp="1"/>
          </p:cNvSpPr>
          <p:nvPr>
            <p:ph type="pic" sz="quarter" idx="20"/>
          </p:nvPr>
        </p:nvSpPr>
        <p:spPr>
          <a:xfrm>
            <a:off x="9130822" y="3152774"/>
            <a:ext cx="2689472" cy="2652713"/>
          </a:xfrm>
          <a:solidFill>
            <a:schemeClr val="bg2"/>
          </a:solidFill>
        </p:spPr>
        <p:txBody>
          <a:bodyPr anchor="ctr" anchorCtr="0"/>
          <a:lstStyle>
            <a:lvl1pPr algn="ctr">
              <a:defRPr/>
            </a:lvl1pPr>
          </a:lstStyle>
          <a:p>
            <a:endParaRPr lang="de-DE"/>
          </a:p>
        </p:txBody>
      </p:sp>
    </p:spTree>
    <p:extLst>
      <p:ext uri="{BB962C8B-B14F-4D97-AF65-F5344CB8AC3E}">
        <p14:creationId xmlns:p14="http://schemas.microsoft.com/office/powerpoint/2010/main" val="3452826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10225087" cy="3455989"/>
          </a:xfrm>
        </p:spPr>
        <p:txBody>
          <a:bodyPr lIns="0" tIns="0" rIns="0" bIns="0">
            <a:noAutofit/>
          </a:bodyPr>
          <a:lstStyle>
            <a:lvl1pPr>
              <a:defRPr sz="2000" baseline="0"/>
            </a:lvl1pPr>
            <a:lvl2pPr>
              <a:defRPr sz="2000" baseline="0"/>
            </a:lvl2pPr>
            <a:lvl3pPr>
              <a:defRPr sz="2000" baseline="0"/>
            </a:lvl3pPr>
            <a:lvl4pPr>
              <a:defRPr sz="2000" baseline="0"/>
            </a:lvl4pPr>
            <a:lvl5pPr>
              <a:defRPr sz="20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81841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lvl1pPr>
              <a:defRPr sz="2000" baseline="0"/>
            </a:lvl1pPr>
            <a:lvl2pPr>
              <a:defRPr sz="2000" baseline="0"/>
            </a:lvl2pPr>
            <a:lvl3pPr>
              <a:defRPr sz="2000" baseline="0"/>
            </a:lvl3pPr>
            <a:lvl4pPr>
              <a:defRPr sz="2000" baseline="0"/>
            </a:lvl4pPr>
            <a:lvl5pPr>
              <a:defRPr sz="20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7175500" y="2349500"/>
            <a:ext cx="4321175" cy="3455988"/>
          </a:xfrm>
        </p:spPr>
        <p:txBody>
          <a:bodyPr lIns="0" tIns="0" rIns="0" bIns="0">
            <a:noAutofit/>
          </a:bodyPr>
          <a:lstStyle>
            <a:lvl1pPr indent="-144000">
              <a:spcBef>
                <a:spcPts val="1200"/>
              </a:spcBef>
              <a:defRPr sz="2000" baseline="0"/>
            </a:lvl1pPr>
            <a:lvl2pPr indent="-144000">
              <a:spcBef>
                <a:spcPts val="1200"/>
              </a:spcBef>
              <a:defRPr sz="2000" baseline="0"/>
            </a:lvl2pPr>
            <a:lvl3pPr indent="-144000">
              <a:spcBef>
                <a:spcPts val="1200"/>
              </a:spcBef>
              <a:defRPr sz="2000" baseline="0"/>
            </a:lvl3pPr>
            <a:lvl4pPr indent="-144000">
              <a:spcBef>
                <a:spcPts val="1200"/>
              </a:spcBef>
              <a:defRPr sz="2000" baseline="0"/>
            </a:lvl4pPr>
            <a:lvl5pPr indent="-144000">
              <a:spcBef>
                <a:spcPts val="1200"/>
              </a:spcBef>
              <a:defRPr sz="2000" baseline="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3791930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85406E-96BD-A74F-A67A-5CB388838433}"/>
              </a:ext>
            </a:extLst>
          </p:cNvPr>
          <p:cNvSpPr>
            <a:spLocks noGrp="1"/>
          </p:cNvSpPr>
          <p:nvPr>
            <p:ph type="title"/>
          </p:nvPr>
        </p:nvSpPr>
        <p:spPr>
          <a:xfrm>
            <a:off x="838200" y="697080"/>
            <a:ext cx="4953000" cy="762752"/>
          </a:xfrm>
        </p:spPr>
        <p:txBody>
          <a:bodyPr lIns="0" tIns="0" rIns="0" bIns="0" anchor="t" anchorCtr="0">
            <a:noAutofit/>
          </a:bodyPr>
          <a:lstStyle>
            <a:lvl1pPr>
              <a:lnSpc>
                <a:spcPct val="90000"/>
              </a:lnSpc>
              <a:defRPr sz="3000" cap="all" baseline="0"/>
            </a:lvl1pPr>
          </a:lstStyle>
          <a:p>
            <a:r>
              <a:rPr lang="de-DE"/>
              <a:t>Mastertitelformat bearbeiten</a:t>
            </a:r>
          </a:p>
        </p:txBody>
      </p:sp>
      <p:sp>
        <p:nvSpPr>
          <p:cNvPr id="3" name="Inhaltsplatzhalter 2">
            <a:extLst>
              <a:ext uri="{FF2B5EF4-FFF2-40B4-BE49-F238E27FC236}">
                <a16:creationId xmlns:a16="http://schemas.microsoft.com/office/drawing/2014/main" id="{FEDCAD0B-9D91-9343-97C7-5EC6DDFF521B}"/>
              </a:ext>
            </a:extLst>
          </p:cNvPr>
          <p:cNvSpPr>
            <a:spLocks noGrp="1"/>
          </p:cNvSpPr>
          <p:nvPr>
            <p:ph sz="half" idx="1"/>
          </p:nvPr>
        </p:nvSpPr>
        <p:spPr>
          <a:xfrm>
            <a:off x="1271588" y="2349499"/>
            <a:ext cx="4319587" cy="3455989"/>
          </a:xfrm>
        </p:spPr>
        <p:txBody>
          <a:bodyPr lIns="0" tIns="0" rIns="0" bIns="0">
            <a:no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7BA674A5-D280-2640-B0BD-B851B2C26D5A}"/>
              </a:ext>
            </a:extLst>
          </p:cNvPr>
          <p:cNvSpPr>
            <a:spLocks noGrp="1"/>
          </p:cNvSpPr>
          <p:nvPr>
            <p:ph sz="half" idx="2"/>
          </p:nvPr>
        </p:nvSpPr>
        <p:spPr>
          <a:xfrm>
            <a:off x="7175500" y="2349500"/>
            <a:ext cx="4321175" cy="3455988"/>
          </a:xfrm>
        </p:spPr>
        <p:txBody>
          <a:bodyPr lIns="0" tIns="0" rIns="0" bIns="0">
            <a:noAutofit/>
          </a:bodyPr>
          <a:lstStyle>
            <a:lvl1pPr marL="234000" indent="-234000">
              <a:spcBef>
                <a:spcPts val="1200"/>
              </a:spcBef>
              <a:defRPr/>
            </a:lvl1pPr>
            <a:lvl2pPr indent="-144000">
              <a:spcBef>
                <a:spcPts val="1200"/>
              </a:spcBef>
              <a:defRPr/>
            </a:lvl2pPr>
            <a:lvl3pPr indent="-144000">
              <a:spcBef>
                <a:spcPts val="1200"/>
              </a:spcBef>
              <a:defRPr/>
            </a:lvl3pPr>
            <a:lvl4pPr indent="-144000">
              <a:spcBef>
                <a:spcPts val="1200"/>
              </a:spcBef>
              <a:defRPr/>
            </a:lvl4pPr>
            <a:lvl5pPr indent="-144000">
              <a:spcBef>
                <a:spcPts val="12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461D13C4-AD9C-1D4F-9749-A24535CF0495}"/>
              </a:ext>
            </a:extLst>
          </p:cNvPr>
          <p:cNvSpPr>
            <a:spLocks noGrp="1"/>
          </p:cNvSpPr>
          <p:nvPr>
            <p:ph type="ftr" sz="quarter" idx="11"/>
          </p:nvPr>
        </p:nvSpPr>
        <p:spPr>
          <a:xfrm>
            <a:off x="2743198" y="6308726"/>
            <a:ext cx="4812633" cy="242049"/>
          </a:xfrm>
        </p:spPr>
        <p:txBody>
          <a:bodyPr lIns="0" tIns="0" rIns="0" bIns="0" anchor="b" anchorCtr="0"/>
          <a:lstStyle>
            <a:lvl1pPr algn="l">
              <a:defRPr/>
            </a:lvl1pPr>
          </a:lstStyle>
          <a:p>
            <a:endParaRPr lang="de-DE"/>
          </a:p>
        </p:txBody>
      </p:sp>
      <p:sp>
        <p:nvSpPr>
          <p:cNvPr id="9" name="Foliennummernplatzhalter 5">
            <a:extLst>
              <a:ext uri="{FF2B5EF4-FFF2-40B4-BE49-F238E27FC236}">
                <a16:creationId xmlns:a16="http://schemas.microsoft.com/office/drawing/2014/main" id="{D6BB1099-2739-2B4D-8B9A-057B0A5AA591}"/>
              </a:ext>
            </a:extLst>
          </p:cNvPr>
          <p:cNvSpPr>
            <a:spLocks noGrp="1"/>
          </p:cNvSpPr>
          <p:nvPr>
            <p:ph type="sldNum" sz="quarter" idx="12"/>
          </p:nvPr>
        </p:nvSpPr>
        <p:spPr>
          <a:xfrm>
            <a:off x="11253258" y="6308725"/>
            <a:ext cx="567267" cy="246396"/>
          </a:xfrm>
        </p:spPr>
        <p:txBody>
          <a:bodyPr lIns="0" tIns="0" rIns="0" bIns="0" anchor="b" anchorCtr="0"/>
          <a:lstStyle>
            <a:lvl1pPr>
              <a:defRPr b="1" i="0" baseline="0">
                <a:solidFill>
                  <a:schemeClr val="tx1"/>
                </a:solidFill>
              </a:defRPr>
            </a:lvl1pPr>
          </a:lstStyle>
          <a:p>
            <a:fld id="{D36CD362-4671-DB4B-98F3-FA38A96A1754}" type="slidenum">
              <a:rPr lang="de-DE" smtClean="0"/>
              <a:pPr/>
              <a:t>‹Nr.›</a:t>
            </a:fld>
            <a:endParaRPr lang="de-DE"/>
          </a:p>
        </p:txBody>
      </p:sp>
      <p:sp>
        <p:nvSpPr>
          <p:cNvPr id="16" name="Inhaltsplatzhalter 2">
            <a:extLst>
              <a:ext uri="{FF2B5EF4-FFF2-40B4-BE49-F238E27FC236}">
                <a16:creationId xmlns:a16="http://schemas.microsoft.com/office/drawing/2014/main" id="{8C135FAC-6E86-6741-B6D0-8290214846B5}"/>
              </a:ext>
            </a:extLst>
          </p:cNvPr>
          <p:cNvSpPr>
            <a:spLocks noGrp="1"/>
          </p:cNvSpPr>
          <p:nvPr>
            <p:ph sz="half" idx="13"/>
          </p:nvPr>
        </p:nvSpPr>
        <p:spPr>
          <a:xfrm>
            <a:off x="846157" y="1137571"/>
            <a:ext cx="5472112" cy="370387"/>
          </a:xfrm>
        </p:spPr>
        <p:txBody>
          <a:bodyPr lIns="0" tIns="0" rIns="0" bIns="0">
            <a:normAutofit/>
          </a:bodyPr>
          <a:lstStyle>
            <a:lvl1pPr>
              <a:defRPr sz="1800" baseline="0"/>
            </a:lvl1pPr>
          </a:lstStyle>
          <a:p>
            <a:pPr lvl="0"/>
            <a:r>
              <a:rPr lang="de-DE"/>
              <a:t>Mastertextformat bearbeiten</a:t>
            </a:r>
          </a:p>
        </p:txBody>
      </p:sp>
      <p:pic>
        <p:nvPicPr>
          <p:cNvPr id="17" name="Grafik 16">
            <a:extLst>
              <a:ext uri="{FF2B5EF4-FFF2-40B4-BE49-F238E27FC236}">
                <a16:creationId xmlns:a16="http://schemas.microsoft.com/office/drawing/2014/main" id="{DBF6EC8A-5031-2341-8363-91D98ED17776}"/>
              </a:ext>
            </a:extLst>
          </p:cNvPr>
          <p:cNvPicPr>
            <a:picLocks noChangeAspect="1"/>
          </p:cNvPicPr>
          <p:nvPr userDrawn="1"/>
        </p:nvPicPr>
        <p:blipFill>
          <a:blip r:embed="rId2"/>
          <a:stretch>
            <a:fillRect/>
          </a:stretch>
        </p:blipFill>
        <p:spPr>
          <a:xfrm>
            <a:off x="839788" y="6031771"/>
            <a:ext cx="1550486" cy="468247"/>
          </a:xfrm>
          <a:prstGeom prst="rect">
            <a:avLst/>
          </a:prstGeom>
        </p:spPr>
      </p:pic>
    </p:spTree>
    <p:extLst>
      <p:ext uri="{BB962C8B-B14F-4D97-AF65-F5344CB8AC3E}">
        <p14:creationId xmlns:p14="http://schemas.microsoft.com/office/powerpoint/2010/main" val="2568007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C2DB9EC-5043-6649-B1BD-A16354407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0C005930-EBA0-AA48-B1D8-8DA108AEBE09}"/>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F62ACD9-D129-7146-84F4-13CDFC5F17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5" name="Fußzeilenplatzhalter 4">
            <a:extLst>
              <a:ext uri="{FF2B5EF4-FFF2-40B4-BE49-F238E27FC236}">
                <a16:creationId xmlns:a16="http://schemas.microsoft.com/office/drawing/2014/main" id="{0BFD59D5-0DF1-7044-BFBB-ECC5F47DCB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600C80D0-9EEA-7644-9F43-169F0EDF3B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CD362-4671-DB4B-98F3-FA38A96A1754}" type="slidenum">
              <a:rPr lang="de-DE" smtClean="0"/>
              <a:t>‹Nr.›</a:t>
            </a:fld>
            <a:endParaRPr lang="de-DE"/>
          </a:p>
        </p:txBody>
      </p:sp>
      <p:sp>
        <p:nvSpPr>
          <p:cNvPr id="10" name="Textfeld 9">
            <a:extLst>
              <a:ext uri="{FF2B5EF4-FFF2-40B4-BE49-F238E27FC236}">
                <a16:creationId xmlns:a16="http://schemas.microsoft.com/office/drawing/2014/main" id="{842973DD-3624-8145-83DC-16DB37364224}"/>
              </a:ext>
            </a:extLst>
          </p:cNvPr>
          <p:cNvSpPr txBox="1"/>
          <p:nvPr userDrawn="1"/>
        </p:nvSpPr>
        <p:spPr>
          <a:xfrm>
            <a:off x="12276306" y="3774332"/>
            <a:ext cx="184731" cy="369332"/>
          </a:xfrm>
          <a:prstGeom prst="rect">
            <a:avLst/>
          </a:prstGeom>
          <a:noFill/>
        </p:spPr>
        <p:txBody>
          <a:bodyPr wrap="none" rtlCol="0">
            <a:spAutoFit/>
          </a:bodyPr>
          <a:lstStyle/>
          <a:p>
            <a:endParaRPr lang="de-DE"/>
          </a:p>
        </p:txBody>
      </p:sp>
    </p:spTree>
    <p:extLst>
      <p:ext uri="{BB962C8B-B14F-4D97-AF65-F5344CB8AC3E}">
        <p14:creationId xmlns:p14="http://schemas.microsoft.com/office/powerpoint/2010/main" val="38698118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Char char="•"/>
        <a:defRPr sz="1500" kern="1200" baseline="0">
          <a:solidFill>
            <a:schemeClr val="tx1"/>
          </a:solidFill>
          <a:latin typeface="+mn-lt"/>
          <a:ea typeface="+mn-ea"/>
          <a:cs typeface="+mn-cs"/>
        </a:defRPr>
      </a:lvl1pPr>
      <a:lvl2pPr marL="6858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2pPr>
      <a:lvl3pPr marL="11430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3pPr>
      <a:lvl4pPr marL="16002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4pPr>
      <a:lvl5pPr marL="2057400" indent="0" algn="l" defTabSz="914400" rtl="0" eaLnBrk="1" latinLnBrk="0" hangingPunct="1">
        <a:lnSpc>
          <a:spcPct val="120000"/>
        </a:lnSpc>
        <a:spcBef>
          <a:spcPts val="500"/>
        </a:spcBef>
        <a:buFont typeface="Arial" panose="020B0604020202020204" pitchFamily="34" charset="0"/>
        <a:buChar char="•"/>
        <a:defRPr sz="15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
          <p15:clr>
            <a:srgbClr val="F26B43"/>
          </p15:clr>
        </p15:guide>
        <p15:guide id="2" pos="234">
          <p15:clr>
            <a:srgbClr val="F26B43"/>
          </p15:clr>
        </p15:guide>
        <p15:guide id="3" pos="529">
          <p15:clr>
            <a:srgbClr val="F26B43"/>
          </p15:clr>
        </p15:guide>
        <p15:guide id="4" orient="horz" pos="459">
          <p15:clr>
            <a:srgbClr val="F26B43"/>
          </p15:clr>
        </p15:guide>
        <p15:guide id="5" pos="7446">
          <p15:clr>
            <a:srgbClr val="F26B43"/>
          </p15:clr>
        </p15:guide>
        <p15:guide id="6" pos="801">
          <p15:clr>
            <a:srgbClr val="F26B43"/>
          </p15:clr>
        </p15:guide>
        <p15:guide id="7" pos="3976">
          <p15:clr>
            <a:srgbClr val="F26B43"/>
          </p15:clr>
        </p15:guide>
        <p15:guide id="8" pos="4520">
          <p15:clr>
            <a:srgbClr val="F26B43"/>
          </p15:clr>
        </p15:guide>
        <p15:guide id="9" pos="7242">
          <p15:clr>
            <a:srgbClr val="F26B43"/>
          </p15:clr>
        </p15:guide>
        <p15:guide id="10" orient="horz" pos="3657">
          <p15:clr>
            <a:srgbClr val="F26B43"/>
          </p15:clr>
        </p15:guide>
        <p15:guide id="11" orient="horz" pos="3974">
          <p15:clr>
            <a:srgbClr val="F26B43"/>
          </p15:clr>
        </p15:guide>
        <p15:guide id="12" orient="horz" pos="1480">
          <p15:clr>
            <a:srgbClr val="F26B43"/>
          </p15:clr>
        </p15:guide>
        <p15:guide id="13" pos="3522">
          <p15:clr>
            <a:srgbClr val="F26B43"/>
          </p15:clr>
        </p15:guide>
        <p15:guide id="14" pos="3727">
          <p15:clr>
            <a:srgbClr val="F26B43"/>
          </p15:clr>
        </p15:guide>
        <p15:guide id="15"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microsoft.com/office/2018/10/relationships/comments" Target="../comments/modernComment_150_4D46E64A.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9475CCA-C984-A046-88FA-B3260A1C6D9E}"/>
              </a:ext>
            </a:extLst>
          </p:cNvPr>
          <p:cNvSpPr/>
          <p:nvPr/>
        </p:nvSpPr>
        <p:spPr>
          <a:xfrm>
            <a:off x="371475" y="368300"/>
            <a:ext cx="11449050" cy="5437188"/>
          </a:xfrm>
          <a:prstGeom prst="rect">
            <a:avLst/>
          </a:prstGeom>
          <a:solidFill>
            <a:srgbClr val="EE7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B4E77C2A-2147-8747-B177-75ACC3A398AB}"/>
              </a:ext>
            </a:extLst>
          </p:cNvPr>
          <p:cNvSpPr>
            <a:spLocks noGrp="1"/>
          </p:cNvSpPr>
          <p:nvPr>
            <p:ph type="ctrTitle"/>
          </p:nvPr>
        </p:nvSpPr>
        <p:spPr>
          <a:xfrm>
            <a:off x="806116" y="845972"/>
            <a:ext cx="10536032" cy="2105776"/>
          </a:xfrm>
        </p:spPr>
        <p:txBody>
          <a:bodyPr>
            <a:noAutofit/>
          </a:bodyPr>
          <a:lstStyle/>
          <a:p>
            <a:r>
              <a:rPr lang="de-DE" sz="8000"/>
              <a:t>Quiz</a:t>
            </a:r>
            <a:br>
              <a:rPr lang="de-DE" sz="8000"/>
            </a:br>
            <a:r>
              <a:rPr lang="de-DE" sz="8000"/>
              <a:t>Toleranz &amp; </a:t>
            </a:r>
            <a:r>
              <a:rPr lang="de-DE" sz="8000" err="1"/>
              <a:t>gesellschaft</a:t>
            </a:r>
            <a:br>
              <a:rPr lang="de-DE" sz="8000"/>
            </a:br>
            <a:r>
              <a:rPr lang="de-DE" sz="8000"/>
              <a:t> </a:t>
            </a:r>
          </a:p>
        </p:txBody>
      </p:sp>
    </p:spTree>
    <p:extLst>
      <p:ext uri="{BB962C8B-B14F-4D97-AF65-F5344CB8AC3E}">
        <p14:creationId xmlns:p14="http://schemas.microsoft.com/office/powerpoint/2010/main" val="1272498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45574"/>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392069" y="1314338"/>
            <a:ext cx="4953000" cy="571612"/>
          </a:xfrm>
        </p:spPr>
        <p:txBody>
          <a:bodyPr/>
          <a:lstStyle/>
          <a:p>
            <a:r>
              <a:rPr lang="de-DE" b="1">
                <a:solidFill>
                  <a:schemeClr val="bg1"/>
                </a:solidFill>
                <a:latin typeface="News Gothic MT" panose="020B0504020203020204" pitchFamily="34" charset="0"/>
              </a:rPr>
              <a:t>Hintergrund</a:t>
            </a:r>
            <a:br>
              <a:rPr lang="de-DE">
                <a:solidFill>
                  <a:schemeClr val="bg1"/>
                </a:solidFill>
              </a:rPr>
            </a:br>
            <a:br>
              <a:rPr lang="de-DE" sz="1400">
                <a:solidFill>
                  <a:schemeClr val="bg1"/>
                </a:solidFill>
              </a:rPr>
            </a:br>
            <a:br>
              <a:rPr lang="de-DE">
                <a:solidFill>
                  <a:schemeClr val="bg1"/>
                </a:solidFill>
              </a:rPr>
            </a:br>
            <a:endParaRPr lang="de-DE">
              <a:solidFill>
                <a:schemeClr val="bg1"/>
              </a:solidFill>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feld 2">
            <a:extLst>
              <a:ext uri="{FF2B5EF4-FFF2-40B4-BE49-F238E27FC236}">
                <a16:creationId xmlns:a16="http://schemas.microsoft.com/office/drawing/2014/main" id="{017304B1-9F63-DA7C-763B-68E34236E733}"/>
              </a:ext>
            </a:extLst>
          </p:cNvPr>
          <p:cNvSpPr txBox="1"/>
          <p:nvPr/>
        </p:nvSpPr>
        <p:spPr>
          <a:xfrm>
            <a:off x="6423660" y="2091690"/>
            <a:ext cx="4719482" cy="2862322"/>
          </a:xfrm>
          <a:prstGeom prst="rect">
            <a:avLst/>
          </a:prstGeom>
          <a:noFill/>
        </p:spPr>
        <p:txBody>
          <a:bodyPr wrap="square" rtlCol="0">
            <a:spAutoFit/>
          </a:bodyPr>
          <a:lstStyle/>
          <a:p>
            <a:pPr marL="285750" indent="-285750">
              <a:buFont typeface="Arial" panose="020B0604020202020204" pitchFamily="34" charset="0"/>
              <a:buChar char="•"/>
            </a:pPr>
            <a:r>
              <a:rPr lang="de-DE">
                <a:solidFill>
                  <a:schemeClr val="bg1"/>
                </a:solidFill>
                <a:latin typeface="News Gothic MT" panose="020B0504020203020204" pitchFamily="34" charset="0"/>
              </a:rPr>
              <a:t>Sprachliche Vielfalt ist ein Merkmal einer offenen und vielfältigen Gesellschaft und fördert kulturellen und wissenschaftlichen Fortschritt. </a:t>
            </a:r>
          </a:p>
          <a:p>
            <a:endParaRPr lang="de-DE">
              <a:solidFill>
                <a:schemeClr val="bg1"/>
              </a:solidFill>
              <a:latin typeface="News Gothic MT" panose="020B0504020203020204" pitchFamily="34" charset="0"/>
            </a:endParaRPr>
          </a:p>
          <a:p>
            <a:pPr marL="285750" indent="-285750">
              <a:buFont typeface="Arial" panose="020B0604020202020204" pitchFamily="34" charset="0"/>
              <a:buChar char="•"/>
            </a:pPr>
            <a:r>
              <a:rPr lang="de-DE">
                <a:solidFill>
                  <a:schemeClr val="bg1"/>
                </a:solidFill>
                <a:latin typeface="News Gothic MT" panose="020B0504020203020204" pitchFamily="34" charset="0"/>
              </a:rPr>
              <a:t>Die Auseinandersetzung mit einer anderen Sprache bedeutet auch die Auseinandersetzung mit unterschiedlichen Identitäten und Lebensformen. </a:t>
            </a:r>
          </a:p>
        </p:txBody>
      </p:sp>
      <p:pic>
        <p:nvPicPr>
          <p:cNvPr id="4" name="Grafik 3" descr="Bunte überlappende Personensymbole">
            <a:extLst>
              <a:ext uri="{FF2B5EF4-FFF2-40B4-BE49-F238E27FC236}">
                <a16:creationId xmlns:a16="http://schemas.microsoft.com/office/drawing/2014/main" id="{1825C3DB-60EF-77CD-547D-8C74EF4AC6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931" y="1552075"/>
            <a:ext cx="4621720" cy="3081146"/>
          </a:xfrm>
          <a:prstGeom prst="rect">
            <a:avLst/>
          </a:prstGeom>
        </p:spPr>
      </p:pic>
    </p:spTree>
    <p:extLst>
      <p:ext uri="{BB962C8B-B14F-4D97-AF65-F5344CB8AC3E}">
        <p14:creationId xmlns:p14="http://schemas.microsoft.com/office/powerpoint/2010/main" val="1589219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226519" y="23052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ABB47E28-50E4-7E45-87D3-838418AA60B4}"/>
              </a:ext>
            </a:extLst>
          </p:cNvPr>
          <p:cNvSpPr>
            <a:spLocks noGrp="1"/>
          </p:cNvSpPr>
          <p:nvPr>
            <p:ph type="title"/>
          </p:nvPr>
        </p:nvSpPr>
        <p:spPr>
          <a:xfrm>
            <a:off x="516431" y="560433"/>
            <a:ext cx="10658475" cy="762752"/>
          </a:xfrm>
        </p:spPr>
        <p:txBody>
          <a:bodyPr/>
          <a:lstStyle/>
          <a:p>
            <a:r>
              <a:rPr lang="de-DE" b="1" kern="50" cap="none">
                <a:solidFill>
                  <a:srgbClr val="FFFFFF"/>
                </a:solidFill>
                <a:latin typeface="News Gothic MT" panose="020B0504020203020204" pitchFamily="34" charset="0"/>
                <a:ea typeface="SimSun" panose="02010600030101010101" pitchFamily="2" charset="-122"/>
              </a:rPr>
              <a:t>W</a:t>
            </a:r>
            <a:r>
              <a:rPr lang="de-DE" b="1" kern="50" cap="none">
                <a:solidFill>
                  <a:srgbClr val="FFFFFF"/>
                </a:solidFill>
                <a:effectLst/>
                <a:latin typeface="News Gothic MT" panose="020B0504020203020204" pitchFamily="34" charset="0"/>
                <a:ea typeface="SimSun" panose="02010600030101010101" pitchFamily="2" charset="-122"/>
              </a:rPr>
              <a:t>ann wurde Deutschland offiziell als </a:t>
            </a:r>
            <a:r>
              <a:rPr lang="de-DE" b="1" i="1" kern="50" cap="none">
                <a:solidFill>
                  <a:srgbClr val="FFFFFF"/>
                </a:solidFill>
                <a:effectLst/>
                <a:latin typeface="News Gothic MT" panose="020B0504020203020204" pitchFamily="34" charset="0"/>
                <a:ea typeface="SimSun" panose="02010600030101010101" pitchFamily="2" charset="-122"/>
              </a:rPr>
              <a:t>Einwanderungsland </a:t>
            </a:r>
            <a:r>
              <a:rPr lang="de-DE" b="1" kern="50" cap="none">
                <a:solidFill>
                  <a:srgbClr val="FFFFFF"/>
                </a:solidFill>
                <a:effectLst/>
                <a:latin typeface="News Gothic MT" panose="020B0504020203020204" pitchFamily="34" charset="0"/>
                <a:ea typeface="SimSun" panose="02010600030101010101" pitchFamily="2" charset="-122"/>
              </a:rPr>
              <a:t>bezeichnet?</a:t>
            </a:r>
            <a:br>
              <a:rPr lang="de-DE" kern="50">
                <a:effectLst/>
                <a:latin typeface="News Gothic MT" panose="020B0504020203020204" pitchFamily="34" charset="0"/>
                <a:ea typeface="SimSun" panose="02010600030101010101" pitchFamily="2" charset="-122"/>
              </a:rPr>
            </a:b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226519" y="2000296"/>
            <a:ext cx="82202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a) 1975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226519" y="2925408"/>
            <a:ext cx="8220251" cy="36619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b) 2015</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226519" y="3804352"/>
            <a:ext cx="630819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c) 2003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9" name="Grafik 8" descr="Ein Bild, das Text enthält.&#10;&#10;Automatisch generierte Beschreibung">
            <a:extLst>
              <a:ext uri="{FF2B5EF4-FFF2-40B4-BE49-F238E27FC236}">
                <a16:creationId xmlns:a16="http://schemas.microsoft.com/office/drawing/2014/main" id="{7F61C553-4F78-3480-341D-2ADC004BA8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4674" y="1925260"/>
            <a:ext cx="6678584" cy="3758184"/>
          </a:xfrm>
          <a:prstGeom prst="rect">
            <a:avLst/>
          </a:prstGeom>
        </p:spPr>
      </p:pic>
    </p:spTree>
    <p:extLst>
      <p:ext uri="{BB962C8B-B14F-4D97-AF65-F5344CB8AC3E}">
        <p14:creationId xmlns:p14="http://schemas.microsoft.com/office/powerpoint/2010/main" val="312794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629401" y="2136943"/>
            <a:ext cx="4890932" cy="3668545"/>
          </a:xfrm>
        </p:spPr>
        <p:txBody>
          <a:bodyPr>
            <a:normAutofit/>
          </a:bodyPr>
          <a:lstStyle/>
          <a:p>
            <a:pPr marL="285750" indent="-285750">
              <a:lnSpc>
                <a:spcPct val="110000"/>
              </a:lnSpc>
              <a:spcAft>
                <a:spcPts val="600"/>
              </a:spcAft>
            </a:pPr>
            <a:r>
              <a:rPr lang="en-US" sz="1600" err="1">
                <a:latin typeface="News Gothic MT" panose="020B0504020203020204" pitchFamily="34" charset="0"/>
              </a:rPr>
              <a:t>Seit</a:t>
            </a:r>
            <a:r>
              <a:rPr lang="en-US" sz="1600">
                <a:latin typeface="News Gothic MT" panose="020B0504020203020204" pitchFamily="34" charset="0"/>
              </a:rPr>
              <a:t> dem “</a:t>
            </a:r>
            <a:r>
              <a:rPr lang="en-US" sz="1600" err="1">
                <a:latin typeface="News Gothic MT" panose="020B0504020203020204" pitchFamily="34" charset="0"/>
              </a:rPr>
              <a:t>Langen</a:t>
            </a:r>
            <a:r>
              <a:rPr lang="en-US" sz="1600">
                <a:latin typeface="News Gothic MT" panose="020B0504020203020204" pitchFamily="34" charset="0"/>
              </a:rPr>
              <a:t> Sommer der Migration” 2015, </a:t>
            </a:r>
            <a:r>
              <a:rPr lang="en-US" sz="1600" err="1">
                <a:latin typeface="News Gothic MT" panose="020B0504020203020204" pitchFamily="34" charset="0"/>
              </a:rPr>
              <a:t>als</a:t>
            </a:r>
            <a:r>
              <a:rPr lang="en-US" sz="1600">
                <a:latin typeface="News Gothic MT" panose="020B0504020203020204" pitchFamily="34" charset="0"/>
              </a:rPr>
              <a:t> </a:t>
            </a:r>
            <a:r>
              <a:rPr lang="en-US" sz="1600" err="1">
                <a:latin typeface="News Gothic MT" panose="020B0504020203020204" pitchFamily="34" charset="0"/>
              </a:rPr>
              <a:t>über</a:t>
            </a:r>
            <a:r>
              <a:rPr lang="en-US" sz="1600">
                <a:latin typeface="News Gothic MT" panose="020B0504020203020204" pitchFamily="34" charset="0"/>
              </a:rPr>
              <a:t> 1 Million Menschen </a:t>
            </a:r>
            <a:r>
              <a:rPr lang="en-US" sz="1600" err="1">
                <a:latin typeface="News Gothic MT" panose="020B0504020203020204" pitchFamily="34" charset="0"/>
              </a:rPr>
              <a:t>nach</a:t>
            </a:r>
            <a:r>
              <a:rPr lang="en-US" sz="1600">
                <a:latin typeface="News Gothic MT" panose="020B0504020203020204" pitchFamily="34" charset="0"/>
              </a:rPr>
              <a:t> Deutschland </a:t>
            </a:r>
            <a:r>
              <a:rPr lang="en-US" sz="1600" err="1">
                <a:latin typeface="News Gothic MT" panose="020B0504020203020204" pitchFamily="34" charset="0"/>
              </a:rPr>
              <a:t>flüchteten</a:t>
            </a:r>
            <a:r>
              <a:rPr lang="en-US" sz="1600">
                <a:latin typeface="News Gothic MT" panose="020B0504020203020204" pitchFamily="34" charset="0"/>
              </a:rPr>
              <a:t>, </a:t>
            </a:r>
            <a:r>
              <a:rPr lang="en-US" sz="1600" err="1">
                <a:latin typeface="News Gothic MT" panose="020B0504020203020204" pitchFamily="34" charset="0"/>
              </a:rPr>
              <a:t>wird</a:t>
            </a:r>
            <a:r>
              <a:rPr lang="en-US" sz="1600">
                <a:latin typeface="News Gothic MT" panose="020B0504020203020204" pitchFamily="34" charset="0"/>
              </a:rPr>
              <a:t> das Land </a:t>
            </a:r>
            <a:r>
              <a:rPr lang="en-US" sz="1600" err="1">
                <a:latin typeface="News Gothic MT" panose="020B0504020203020204" pitchFamily="34" charset="0"/>
              </a:rPr>
              <a:t>immer</a:t>
            </a:r>
            <a:r>
              <a:rPr lang="en-US" sz="1600">
                <a:latin typeface="News Gothic MT" panose="020B0504020203020204" pitchFamily="34" charset="0"/>
              </a:rPr>
              <a:t> </a:t>
            </a:r>
            <a:r>
              <a:rPr lang="en-US" sz="1600" err="1">
                <a:latin typeface="News Gothic MT" panose="020B0504020203020204" pitchFamily="34" charset="0"/>
              </a:rPr>
              <a:t>mehr</a:t>
            </a:r>
            <a:r>
              <a:rPr lang="en-US" sz="1600">
                <a:latin typeface="News Gothic MT" panose="020B0504020203020204" pitchFamily="34" charset="0"/>
              </a:rPr>
              <a:t> </a:t>
            </a:r>
            <a:r>
              <a:rPr lang="en-US" sz="1600" err="1">
                <a:latin typeface="News Gothic MT" panose="020B0504020203020204" pitchFamily="34" charset="0"/>
              </a:rPr>
              <a:t>als</a:t>
            </a:r>
            <a:r>
              <a:rPr lang="en-US" sz="1600">
                <a:latin typeface="News Gothic MT" panose="020B0504020203020204" pitchFamily="34" charset="0"/>
              </a:rPr>
              <a:t> </a:t>
            </a:r>
            <a:r>
              <a:rPr lang="en-US" sz="1600" err="1">
                <a:latin typeface="News Gothic MT" panose="020B0504020203020204" pitchFamily="34" charset="0"/>
              </a:rPr>
              <a:t>Einwanderungsland</a:t>
            </a:r>
            <a:r>
              <a:rPr lang="en-US" sz="1600">
                <a:latin typeface="News Gothic MT" panose="020B0504020203020204" pitchFamily="34" charset="0"/>
              </a:rPr>
              <a:t> </a:t>
            </a:r>
            <a:r>
              <a:rPr lang="en-US" sz="1600" err="1">
                <a:latin typeface="News Gothic MT" panose="020B0504020203020204" pitchFamily="34" charset="0"/>
              </a:rPr>
              <a:t>wahrgenommen</a:t>
            </a:r>
            <a:endParaRPr lang="en-US" sz="1600">
              <a:latin typeface="News Gothic MT" panose="020B0504020203020204" pitchFamily="34" charset="0"/>
            </a:endParaRPr>
          </a:p>
          <a:p>
            <a:pPr marL="285750" indent="-285750">
              <a:lnSpc>
                <a:spcPct val="110000"/>
              </a:lnSpc>
              <a:spcAft>
                <a:spcPts val="600"/>
              </a:spcAft>
            </a:pPr>
            <a:r>
              <a:rPr lang="en-US" sz="1600">
                <a:latin typeface="News Gothic MT" panose="020B0504020203020204" pitchFamily="34" charset="0"/>
              </a:rPr>
              <a:t>Bei </a:t>
            </a:r>
            <a:r>
              <a:rPr lang="en-US" sz="1600" err="1">
                <a:latin typeface="News Gothic MT" panose="020B0504020203020204" pitchFamily="34" charset="0"/>
              </a:rPr>
              <a:t>einem</a:t>
            </a:r>
            <a:r>
              <a:rPr lang="en-US" sz="1600">
                <a:latin typeface="News Gothic MT" panose="020B0504020203020204" pitchFamily="34" charset="0"/>
              </a:rPr>
              <a:t> </a:t>
            </a:r>
            <a:r>
              <a:rPr lang="en-US" sz="1600" err="1">
                <a:latin typeface="News Gothic MT" panose="020B0504020203020204" pitchFamily="34" charset="0"/>
              </a:rPr>
              <a:t>Gespräch</a:t>
            </a:r>
            <a:r>
              <a:rPr lang="en-US" sz="1600">
                <a:latin typeface="News Gothic MT" panose="020B0504020203020204" pitchFamily="34" charset="0"/>
              </a:rPr>
              <a:t> </a:t>
            </a:r>
            <a:r>
              <a:rPr lang="en-US" sz="1600" err="1">
                <a:latin typeface="News Gothic MT" panose="020B0504020203020204" pitchFamily="34" charset="0"/>
              </a:rPr>
              <a:t>mit</a:t>
            </a:r>
            <a:r>
              <a:rPr lang="en-US" sz="1600">
                <a:latin typeface="News Gothic MT" panose="020B0504020203020204" pitchFamily="34" charset="0"/>
              </a:rPr>
              <a:t> </a:t>
            </a:r>
            <a:r>
              <a:rPr lang="en-US" sz="1600" err="1">
                <a:latin typeface="News Gothic MT" panose="020B0504020203020204" pitchFamily="34" charset="0"/>
              </a:rPr>
              <a:t>Bürger;innen</a:t>
            </a:r>
            <a:r>
              <a:rPr lang="en-US" sz="1600">
                <a:latin typeface="News Gothic MT" panose="020B0504020203020204" pitchFamily="34" charset="0"/>
              </a:rPr>
              <a:t> hat Angela Merkel 2015 Deutschland das </a:t>
            </a:r>
            <a:r>
              <a:rPr lang="en-US" sz="1600" err="1">
                <a:latin typeface="News Gothic MT" panose="020B0504020203020204" pitchFamily="34" charset="0"/>
              </a:rPr>
              <a:t>erste</a:t>
            </a:r>
            <a:r>
              <a:rPr lang="en-US" sz="1600">
                <a:latin typeface="News Gothic MT" panose="020B0504020203020204" pitchFamily="34" charset="0"/>
              </a:rPr>
              <a:t> mal </a:t>
            </a:r>
            <a:r>
              <a:rPr lang="en-US" sz="1600" err="1">
                <a:latin typeface="News Gothic MT" panose="020B0504020203020204" pitchFamily="34" charset="0"/>
              </a:rPr>
              <a:t>als</a:t>
            </a:r>
            <a:r>
              <a:rPr lang="en-US" sz="1600">
                <a:latin typeface="News Gothic MT" panose="020B0504020203020204" pitchFamily="34" charset="0"/>
              </a:rPr>
              <a:t> </a:t>
            </a:r>
            <a:r>
              <a:rPr lang="en-US" sz="1600" err="1">
                <a:latin typeface="News Gothic MT" panose="020B0504020203020204" pitchFamily="34" charset="0"/>
              </a:rPr>
              <a:t>Einwanderungsland</a:t>
            </a:r>
            <a:r>
              <a:rPr lang="en-US" sz="1600">
                <a:latin typeface="News Gothic MT" panose="020B0504020203020204" pitchFamily="34" charset="0"/>
              </a:rPr>
              <a:t> </a:t>
            </a:r>
            <a:r>
              <a:rPr lang="en-US" sz="1600" err="1">
                <a:latin typeface="News Gothic MT" panose="020B0504020203020204" pitchFamily="34" charset="0"/>
              </a:rPr>
              <a:t>bezeichnet</a:t>
            </a:r>
            <a:endParaRPr lang="en-US" sz="1600">
              <a:latin typeface="News Gothic MT" panose="020B0504020203020204" pitchFamily="34" charset="0"/>
            </a:endParaRPr>
          </a:p>
          <a:p>
            <a:pPr>
              <a:lnSpc>
                <a:spcPct val="110000"/>
              </a:lnSpc>
              <a:spcAft>
                <a:spcPts val="600"/>
              </a:spcAft>
              <a:buNone/>
            </a:pP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Dennoch</a:t>
            </a:r>
            <a:r>
              <a:rPr lang="en-US" sz="1600">
                <a:latin typeface="News Gothic MT" panose="020B0504020203020204" pitchFamily="34" charset="0"/>
                <a:sym typeface="Wingdings" panose="05000000000000000000" pitchFamily="2" charset="2"/>
              </a:rPr>
              <a:t>: Deutschland hat </a:t>
            </a:r>
            <a:r>
              <a:rPr lang="en-US" sz="1600" err="1">
                <a:latin typeface="News Gothic MT" panose="020B0504020203020204" pitchFamily="34" charset="0"/>
                <a:sym typeface="Wingdings" panose="05000000000000000000" pitchFamily="2" charset="2"/>
              </a:rPr>
              <a:t>eine</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lange</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Einwanderungsgeschichte</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mit</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Einfluss</a:t>
            </a:r>
            <a:r>
              <a:rPr lang="en-US" sz="1600">
                <a:latin typeface="News Gothic MT" panose="020B0504020203020204" pitchFamily="34" charset="0"/>
                <a:sym typeface="Wingdings" panose="05000000000000000000" pitchFamily="2" charset="2"/>
              </a:rPr>
              <a:t> auf die Gesellschaft, in der </a:t>
            </a:r>
            <a:r>
              <a:rPr lang="en-US" sz="1600" err="1">
                <a:latin typeface="News Gothic MT" panose="020B0504020203020204" pitchFamily="34" charset="0"/>
                <a:sym typeface="Wingdings" panose="05000000000000000000" pitchFamily="2" charset="2"/>
              </a:rPr>
              <a:t>wir</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heute</a:t>
            </a:r>
            <a:r>
              <a:rPr lang="en-US" sz="1600">
                <a:latin typeface="News Gothic MT" panose="020B0504020203020204" pitchFamily="34" charset="0"/>
                <a:sym typeface="Wingdings" panose="05000000000000000000" pitchFamily="2" charset="2"/>
              </a:rPr>
              <a:t> leben, die </a:t>
            </a:r>
            <a:r>
              <a:rPr lang="en-US" sz="1600" err="1">
                <a:latin typeface="News Gothic MT" panose="020B0504020203020204" pitchFamily="34" charset="0"/>
                <a:sym typeface="Wingdings" panose="05000000000000000000" pitchFamily="2" charset="2"/>
              </a:rPr>
              <a:t>weit</a:t>
            </a:r>
            <a:r>
              <a:rPr lang="en-US" sz="1600">
                <a:latin typeface="News Gothic MT" panose="020B0504020203020204" pitchFamily="34" charset="0"/>
                <a:sym typeface="Wingdings" panose="05000000000000000000" pitchFamily="2" charset="2"/>
              </a:rPr>
              <a:t> </a:t>
            </a:r>
            <a:r>
              <a:rPr lang="en-US" sz="1600" err="1">
                <a:latin typeface="News Gothic MT" panose="020B0504020203020204" pitchFamily="34" charset="0"/>
                <a:sym typeface="Wingdings" panose="05000000000000000000" pitchFamily="2" charset="2"/>
              </a:rPr>
              <a:t>vor</a:t>
            </a:r>
            <a:r>
              <a:rPr lang="en-US" sz="1600">
                <a:latin typeface="News Gothic MT" panose="020B0504020203020204" pitchFamily="34" charset="0"/>
                <a:sym typeface="Wingdings" panose="05000000000000000000" pitchFamily="2" charset="2"/>
              </a:rPr>
              <a:t> 2015 </a:t>
            </a:r>
            <a:r>
              <a:rPr lang="en-US" sz="1600" err="1">
                <a:latin typeface="News Gothic MT" panose="020B0504020203020204" pitchFamily="34" charset="0"/>
                <a:sym typeface="Wingdings" panose="05000000000000000000" pitchFamily="2" charset="2"/>
              </a:rPr>
              <a:t>begann</a:t>
            </a:r>
            <a:endParaRPr lang="en-US" sz="1600">
              <a:latin typeface="News Gothic MT" panose="020B0504020203020204" pitchFamily="34" charset="0"/>
            </a:endParaRPr>
          </a:p>
          <a:p>
            <a:pPr defTabSz="914400">
              <a:lnSpc>
                <a:spcPct val="110000"/>
              </a:lnSpc>
              <a:spcAft>
                <a:spcPts val="600"/>
              </a:spcAft>
              <a:buNone/>
            </a:pPr>
            <a:endParaRPr lang="en-US" sz="1600" b="1">
              <a:solidFill>
                <a:schemeClr val="accent6"/>
              </a:solidFill>
              <a:latin typeface="News Gothic MT" panose="020B0504020203020204" pitchFamily="34" charset="0"/>
            </a:endParaRPr>
          </a:p>
          <a:p>
            <a:pPr algn="just" defTabSz="914400">
              <a:lnSpc>
                <a:spcPct val="110000"/>
              </a:lnSpc>
              <a:spcAft>
                <a:spcPts val="600"/>
              </a:spcAft>
              <a:buNone/>
            </a:pPr>
            <a:endParaRPr lang="de-DE"/>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 name="Textfeld 11">
            <a:extLst>
              <a:ext uri="{FF2B5EF4-FFF2-40B4-BE49-F238E27FC236}">
                <a16:creationId xmlns:a16="http://schemas.microsoft.com/office/drawing/2014/main" id="{3FB5CB3A-BCE0-3036-5A2F-CFCBF012A084}"/>
              </a:ext>
            </a:extLst>
          </p:cNvPr>
          <p:cNvSpPr txBox="1"/>
          <p:nvPr/>
        </p:nvSpPr>
        <p:spPr>
          <a:xfrm>
            <a:off x="853607" y="5459752"/>
            <a:ext cx="4102441" cy="345736"/>
          </a:xfrm>
          <a:prstGeom prst="rect">
            <a:avLst/>
          </a:prstGeom>
          <a:noFill/>
        </p:spPr>
        <p:txBody>
          <a:bodyPr wrap="square">
            <a:spAutoFit/>
          </a:bodyPr>
          <a:lstStyle/>
          <a:p>
            <a:pPr>
              <a:lnSpc>
                <a:spcPct val="107000"/>
              </a:lnSpc>
              <a:spcBef>
                <a:spcPts val="140"/>
              </a:spcBef>
              <a:spcAft>
                <a:spcPts val="140"/>
              </a:spcAft>
            </a:pPr>
            <a:r>
              <a:rPr lang="de-DE" sz="800" kern="50">
                <a:latin typeface="News Gothic MT" panose="020B0504020203020204" pitchFamily="34" charset="0"/>
                <a:ea typeface="SimSun" panose="02010600030101010101" pitchFamily="2" charset="-122"/>
                <a:cs typeface="Times New Roman" panose="02020603050405020304" pitchFamily="18" charset="0"/>
              </a:rPr>
              <a:t>Quelle: https://www.faz.net/aktuell/politik/ausland/angela-merkel-sieht-deutschland-als-einwanderungsland-13623846.html</a:t>
            </a:r>
            <a:endParaRPr lang="de-DE" sz="800" kern="50">
              <a:effectLst/>
              <a:latin typeface="News Gothic MT" panose="020B0504020203020204" pitchFamily="34" charset="0"/>
              <a:ea typeface="SimSun" panose="02010600030101010101" pitchFamily="2" charset="-122"/>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923330"/>
          </a:xfrm>
          <a:prstGeom prst="rect">
            <a:avLst/>
          </a:prstGeom>
          <a:noFill/>
        </p:spPr>
        <p:txBody>
          <a:bodyPr wrap="square" rtlCol="0">
            <a:spAutoFit/>
          </a:bodyPr>
          <a:lstStyle/>
          <a:p>
            <a:r>
              <a:rPr lang="de-DE" sz="3000" b="1">
                <a:solidFill>
                  <a:schemeClr val="bg1"/>
                </a:solidFill>
                <a:latin typeface="News Gothic MT" panose="020B0504020203020204" pitchFamily="34" charset="0"/>
              </a:rPr>
              <a:t>HINTERGRUND: </a:t>
            </a:r>
            <a:r>
              <a:rPr lang="de-DE" sz="2400" b="1">
                <a:solidFill>
                  <a:schemeClr val="bg1"/>
                </a:solidFill>
                <a:latin typeface="News Gothic MT" panose="020B0504020203020204" pitchFamily="34" charset="0"/>
              </a:rPr>
              <a:t>Deutschland als Einwanderungsland</a:t>
            </a:r>
            <a:endParaRPr lang="de-DE" sz="3000" b="1">
              <a:solidFill>
                <a:schemeClr val="bg1"/>
              </a:solidFill>
              <a:latin typeface="News Gothic MT" panose="020B0504020203020204" pitchFamily="34" charset="0"/>
            </a:endParaRPr>
          </a:p>
        </p:txBody>
      </p:sp>
      <p:pic>
        <p:nvPicPr>
          <p:cNvPr id="2" name="Bild 8">
            <a:extLst>
              <a:ext uri="{FF2B5EF4-FFF2-40B4-BE49-F238E27FC236}">
                <a16:creationId xmlns:a16="http://schemas.microsoft.com/office/drawing/2014/main" id="{B65CB898-9D39-6E46-F128-FC35943AE0F8}"/>
              </a:ext>
            </a:extLst>
          </p:cNvPr>
          <p:cNvPicPr>
            <a:picLocks noChangeAspect="1"/>
          </p:cNvPicPr>
          <p:nvPr/>
        </p:nvPicPr>
        <p:blipFill rotWithShape="1">
          <a:blip r:embed="rId3">
            <a:extLst>
              <a:ext uri="{28A0092B-C50C-407E-A947-70E740481C1C}">
                <a14:useLocalDpi xmlns:a14="http://schemas.microsoft.com/office/drawing/2010/main" val="0"/>
              </a:ext>
            </a:extLst>
          </a:blip>
          <a:srcRect l="15035" t="1053" r="5315" b="74357"/>
          <a:stretch/>
        </p:blipFill>
        <p:spPr>
          <a:xfrm>
            <a:off x="671668" y="3832203"/>
            <a:ext cx="4890932" cy="1338691"/>
          </a:xfrm>
          <a:prstGeom prst="rect">
            <a:avLst/>
          </a:prstGeom>
        </p:spPr>
      </p:pic>
      <p:pic>
        <p:nvPicPr>
          <p:cNvPr id="5" name="Grafik 4" descr="Ein Bild, das Person, Himmel enthält.&#10;&#10;Automatisch generierte Beschreibung">
            <a:extLst>
              <a:ext uri="{FF2B5EF4-FFF2-40B4-BE49-F238E27FC236}">
                <a16:creationId xmlns:a16="http://schemas.microsoft.com/office/drawing/2014/main" id="{A59F456D-2B07-4462-021B-670A646AEC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811" y="376078"/>
            <a:ext cx="3901440" cy="2792730"/>
          </a:xfrm>
          <a:prstGeom prst="rect">
            <a:avLst/>
          </a:prstGeom>
        </p:spPr>
      </p:pic>
      <p:sp>
        <p:nvSpPr>
          <p:cNvPr id="8" name="Textfeld 7">
            <a:extLst>
              <a:ext uri="{FF2B5EF4-FFF2-40B4-BE49-F238E27FC236}">
                <a16:creationId xmlns:a16="http://schemas.microsoft.com/office/drawing/2014/main" id="{830311B3-2AE6-81A7-9715-EB8B3054535E}"/>
              </a:ext>
            </a:extLst>
          </p:cNvPr>
          <p:cNvSpPr txBox="1"/>
          <p:nvPr/>
        </p:nvSpPr>
        <p:spPr>
          <a:xfrm>
            <a:off x="532811" y="3204792"/>
            <a:ext cx="4423237" cy="338554"/>
          </a:xfrm>
          <a:prstGeom prst="rect">
            <a:avLst/>
          </a:prstGeom>
          <a:noFill/>
        </p:spPr>
        <p:txBody>
          <a:bodyPr wrap="square">
            <a:spAutoFit/>
          </a:bodyPr>
          <a:lstStyle/>
          <a:p>
            <a:r>
              <a:rPr lang="en-US" sz="800" err="1"/>
              <a:t>Bildquelle</a:t>
            </a:r>
            <a:r>
              <a:rPr lang="en-US" sz="800"/>
              <a:t>: </a:t>
            </a:r>
            <a:r>
              <a:rPr lang="en-US" sz="800" err="1"/>
              <a:t>Alexander.kurz</a:t>
            </a:r>
            <a:r>
              <a:rPr lang="en-US" sz="800"/>
              <a:t>, CC BY-SA 3.0 &lt;https://creativecommons.org/licenses/by-sa/3.0&gt;,</a:t>
            </a:r>
          </a:p>
          <a:p>
            <a:r>
              <a:rPr lang="en-US" sz="800"/>
              <a:t> via Wikimedia Commons</a:t>
            </a:r>
            <a:endParaRPr lang="de-DE" sz="800"/>
          </a:p>
        </p:txBody>
      </p:sp>
    </p:spTree>
    <p:extLst>
      <p:ext uri="{BB962C8B-B14F-4D97-AF65-F5344CB8AC3E}">
        <p14:creationId xmlns:p14="http://schemas.microsoft.com/office/powerpoint/2010/main" val="3486592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226519" y="23052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226519" y="2000296"/>
            <a:ext cx="822025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a) 1975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226519" y="2925408"/>
            <a:ext cx="8220251" cy="36619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de-DE" sz="1800" b="1" i="0" u="none" strike="noStrike" kern="50" cap="none" spc="0" normalizeH="0" baseline="0" noProof="0">
                <a:ln>
                  <a:noFill/>
                </a:ln>
                <a:solidFill>
                  <a:schemeClr val="accent3"/>
                </a:solidFill>
                <a:effectLst/>
                <a:uLnTx/>
                <a:uFillTx/>
                <a:latin typeface="News Gothic MT" panose="020B0504020203020204" pitchFamily="34" charset="0"/>
                <a:ea typeface="SimSun" panose="02010600030101010101" pitchFamily="2" charset="-122"/>
                <a:cs typeface="+mn-cs"/>
              </a:rPr>
              <a:t>b) 2015</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226519" y="3804352"/>
            <a:ext cx="630819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rPr>
              <a:t>c) 2003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50" cap="none" spc="0" normalizeH="0" baseline="0" noProof="0">
              <a:ln>
                <a:noFill/>
              </a:ln>
              <a:solidFill>
                <a:srgbClr val="000000"/>
              </a:solidFill>
              <a:effectLst/>
              <a:uLnTx/>
              <a:uFillTx/>
              <a:latin typeface="News Gothic MT" panose="020B0504020203020204" pitchFamily="34" charset="0"/>
              <a:ea typeface="SimSun"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12" name="Grafik 11" descr="Ein Bild, das Text enthält.&#10;&#10;Automatisch generierte Beschreibung">
            <a:extLst>
              <a:ext uri="{FF2B5EF4-FFF2-40B4-BE49-F238E27FC236}">
                <a16:creationId xmlns:a16="http://schemas.microsoft.com/office/drawing/2014/main" id="{60B85F35-B10D-026F-6AB5-050C9CBB18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4674" y="1925260"/>
            <a:ext cx="6678584" cy="3758184"/>
          </a:xfrm>
          <a:prstGeom prst="rect">
            <a:avLst/>
          </a:prstGeom>
        </p:spPr>
      </p:pic>
      <p:sp>
        <p:nvSpPr>
          <p:cNvPr id="7" name="Titel 1">
            <a:extLst>
              <a:ext uri="{FF2B5EF4-FFF2-40B4-BE49-F238E27FC236}">
                <a16:creationId xmlns:a16="http://schemas.microsoft.com/office/drawing/2014/main" id="{146F997A-25E9-F97B-FD1D-F57DF612EE58}"/>
              </a:ext>
            </a:extLst>
          </p:cNvPr>
          <p:cNvSpPr>
            <a:spLocks noGrp="1"/>
          </p:cNvSpPr>
          <p:nvPr>
            <p:ph type="title"/>
          </p:nvPr>
        </p:nvSpPr>
        <p:spPr>
          <a:xfrm>
            <a:off x="516431" y="560433"/>
            <a:ext cx="10658475" cy="762752"/>
          </a:xfrm>
        </p:spPr>
        <p:txBody>
          <a:bodyPr/>
          <a:lstStyle/>
          <a:p>
            <a:r>
              <a:rPr lang="de-DE" b="1" kern="50" cap="none">
                <a:solidFill>
                  <a:srgbClr val="FFFFFF"/>
                </a:solidFill>
                <a:latin typeface="News Gothic MT" panose="020B0504020203020204" pitchFamily="34" charset="0"/>
                <a:ea typeface="SimSun" panose="02010600030101010101" pitchFamily="2" charset="-122"/>
              </a:rPr>
              <a:t>W</a:t>
            </a:r>
            <a:r>
              <a:rPr lang="de-DE" b="1" kern="50" cap="none">
                <a:solidFill>
                  <a:srgbClr val="FFFFFF"/>
                </a:solidFill>
                <a:effectLst/>
                <a:latin typeface="News Gothic MT" panose="020B0504020203020204" pitchFamily="34" charset="0"/>
                <a:ea typeface="SimSun" panose="02010600030101010101" pitchFamily="2" charset="-122"/>
              </a:rPr>
              <a:t>ann wurde Deutschland offiziell als </a:t>
            </a:r>
            <a:r>
              <a:rPr lang="de-DE" b="1" i="1" kern="50" cap="none">
                <a:solidFill>
                  <a:srgbClr val="FFFFFF"/>
                </a:solidFill>
                <a:effectLst/>
                <a:latin typeface="News Gothic MT" panose="020B0504020203020204" pitchFamily="34" charset="0"/>
                <a:ea typeface="SimSun" panose="02010600030101010101" pitchFamily="2" charset="-122"/>
              </a:rPr>
              <a:t>Einwanderungsland </a:t>
            </a:r>
            <a:r>
              <a:rPr lang="de-DE" b="1" kern="50" cap="none">
                <a:solidFill>
                  <a:srgbClr val="FFFFFF"/>
                </a:solidFill>
                <a:effectLst/>
                <a:latin typeface="News Gothic MT" panose="020B0504020203020204" pitchFamily="34" charset="0"/>
                <a:ea typeface="SimSun" panose="02010600030101010101" pitchFamily="2" charset="-122"/>
              </a:rPr>
              <a:t>bezeichnet?</a:t>
            </a:r>
            <a:br>
              <a:rPr lang="de-DE" kern="50">
                <a:effectLst/>
                <a:latin typeface="News Gothic MT" panose="020B0504020203020204" pitchFamily="34" charset="0"/>
                <a:ea typeface="SimSun" panose="02010600030101010101" pitchFamily="2" charset="-122"/>
              </a:rPr>
            </a:b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Tree>
    <p:extLst>
      <p:ext uri="{BB962C8B-B14F-4D97-AF65-F5344CB8AC3E}">
        <p14:creationId xmlns:p14="http://schemas.microsoft.com/office/powerpoint/2010/main" val="3966256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183630" y="656708"/>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322138" y="2080148"/>
            <a:ext cx="5268122" cy="3897817"/>
          </a:xfrm>
        </p:spPr>
        <p:txBody>
          <a:bodyPr/>
          <a:lstStyle/>
          <a:p>
            <a:pPr algn="ctr"/>
            <a:r>
              <a:rPr lang="de-DE" sz="2800" b="1">
                <a:solidFill>
                  <a:schemeClr val="bg1"/>
                </a:solidFill>
                <a:latin typeface="News Gothic MT" panose="020B0504020203020204" pitchFamily="34" charset="0"/>
              </a:rPr>
              <a:t>Kennst du eine Person, die Keine Migrationsgeschichte hat?</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734C411C-0FFA-A467-DED3-FC647A8865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368886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r>
              <a:rPr lang="de-DE" sz="2000" b="1">
                <a:solidFill>
                  <a:schemeClr val="bg1"/>
                </a:solidFill>
              </a:rPr>
              <a:t>Wir leben in einer vielfältigen Gesellschaft, die sich aus unterschiedlichen Gruppen zusammensetzt. Was glaubt ihr: Wie viele Menschen haben einen sogenannten </a:t>
            </a:r>
            <a:r>
              <a:rPr lang="de-DE" sz="2000" b="1" i="1">
                <a:solidFill>
                  <a:schemeClr val="bg1"/>
                </a:solidFill>
              </a:rPr>
              <a:t>Migrationshintergrund</a:t>
            </a:r>
            <a:r>
              <a:rPr lang="de-DE" sz="2000" b="1">
                <a:solidFill>
                  <a:schemeClr val="bg1"/>
                </a:solidFill>
              </a:rPr>
              <a:t>?</a:t>
            </a: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53,5 Millionen Menschen in Deutschland</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3,56 Millionen Menschen in Deutschland</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t>
            </a:r>
            <a:r>
              <a:rPr lang="de-DE" sz="1600" kern="50">
                <a:latin typeface="News Gothic MT" panose="020B0504020203020204" pitchFamily="34" charset="0"/>
                <a:ea typeface="SimSun" panose="02010600030101010101" pitchFamily="2" charset="-122"/>
              </a:rPr>
              <a:t>21,2 Millionen Menschen in Deutschland </a:t>
            </a:r>
            <a:endParaRPr lang="de-DE" sz="1600" kern="50">
              <a:effectLst/>
              <a:latin typeface="News Gothic MT" panose="020B0504020203020204" pitchFamily="34" charset="0"/>
              <a:ea typeface="SimSun" panose="02010600030101010101" pitchFamily="2" charset="-122"/>
            </a:endParaRPr>
          </a:p>
        </p:txBody>
      </p:sp>
      <p:pic>
        <p:nvPicPr>
          <p:cNvPr id="12" name="Grafik 11" descr="Fußgänger auf dem Zebrastreifen">
            <a:extLst>
              <a:ext uri="{FF2B5EF4-FFF2-40B4-BE49-F238E27FC236}">
                <a16:creationId xmlns:a16="http://schemas.microsoft.com/office/drawing/2014/main" id="{F4B38AB3-20BC-52F4-6428-DE4E36F4B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5500" y="1868911"/>
            <a:ext cx="6611391" cy="4411980"/>
          </a:xfrm>
          <a:prstGeom prst="rect">
            <a:avLst/>
          </a:prstGeom>
        </p:spPr>
      </p:pic>
    </p:spTree>
    <p:extLst>
      <p:ext uri="{BB962C8B-B14F-4D97-AF65-F5344CB8AC3E}">
        <p14:creationId xmlns:p14="http://schemas.microsoft.com/office/powerpoint/2010/main" val="1645645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fontScale="92500" lnSpcReduction="20000"/>
          </a:bodyPr>
          <a:lstStyle/>
          <a:p>
            <a:pPr defTabSz="914400">
              <a:lnSpc>
                <a:spcPct val="110000"/>
              </a:lnSpc>
              <a:spcAft>
                <a:spcPts val="600"/>
              </a:spcAft>
              <a:buNone/>
            </a:pPr>
            <a:r>
              <a:rPr lang="en-US" sz="1600" b="1">
                <a:solidFill>
                  <a:schemeClr val="accent6"/>
                </a:solidFill>
                <a:latin typeface="News Gothic MT" panose="020B0504020203020204" pitchFamily="34" charset="0"/>
              </a:rPr>
              <a:t>“</a:t>
            </a:r>
            <a:r>
              <a:rPr lang="en-US" sz="1600" b="1" err="1">
                <a:solidFill>
                  <a:schemeClr val="accent6"/>
                </a:solidFill>
                <a:latin typeface="News Gothic MT" panose="020B0504020203020204" pitchFamily="34" charset="0"/>
              </a:rPr>
              <a:t>Migrationshintergrund</a:t>
            </a:r>
            <a:r>
              <a:rPr lang="en-US" sz="1600" b="1">
                <a:solidFill>
                  <a:schemeClr val="accent6"/>
                </a:solidFill>
                <a:latin typeface="News Gothic MT" panose="020B0504020203020204" pitchFamily="34" charset="0"/>
              </a:rPr>
              <a:t>” – </a:t>
            </a:r>
            <a:r>
              <a:rPr lang="en-US" sz="1600" b="1" err="1">
                <a:solidFill>
                  <a:schemeClr val="accent6"/>
                </a:solidFill>
                <a:latin typeface="News Gothic MT" panose="020B0504020203020204" pitchFamily="34" charset="0"/>
              </a:rPr>
              <a:t>ein</a:t>
            </a:r>
            <a:r>
              <a:rPr lang="en-US" sz="1600" b="1">
                <a:solidFill>
                  <a:schemeClr val="accent6"/>
                </a:solidFill>
                <a:latin typeface="News Gothic MT" panose="020B0504020203020204" pitchFamily="34" charset="0"/>
              </a:rPr>
              <a:t> </a:t>
            </a:r>
            <a:r>
              <a:rPr lang="en-US" sz="1600" b="1" err="1">
                <a:solidFill>
                  <a:schemeClr val="accent6"/>
                </a:solidFill>
                <a:latin typeface="News Gothic MT" panose="020B0504020203020204" pitchFamily="34" charset="0"/>
              </a:rPr>
              <a:t>schwieriger</a:t>
            </a:r>
            <a:r>
              <a:rPr lang="en-US" sz="1600" b="1">
                <a:solidFill>
                  <a:schemeClr val="accent6"/>
                </a:solidFill>
                <a:latin typeface="News Gothic MT" panose="020B0504020203020204" pitchFamily="34" charset="0"/>
              </a:rPr>
              <a:t> </a:t>
            </a:r>
            <a:r>
              <a:rPr lang="en-US" sz="1600" b="1" err="1">
                <a:solidFill>
                  <a:schemeClr val="accent6"/>
                </a:solidFill>
                <a:latin typeface="News Gothic MT" panose="020B0504020203020204" pitchFamily="34" charset="0"/>
              </a:rPr>
              <a:t>Begriff</a:t>
            </a:r>
            <a:endParaRPr lang="en-US" sz="1600" b="1">
              <a:solidFill>
                <a:schemeClr val="accent6"/>
              </a:solidFill>
              <a:latin typeface="News Gothic MT" panose="020B0504020203020204" pitchFamily="34" charset="0"/>
            </a:endParaRPr>
          </a:p>
          <a:p>
            <a:pPr marL="285750" indent="-285750" algn="just">
              <a:lnSpc>
                <a:spcPct val="110000"/>
              </a:lnSpc>
              <a:spcAft>
                <a:spcPts val="600"/>
              </a:spcAft>
            </a:pPr>
            <a:r>
              <a:rPr lang="de-DE" sz="1600">
                <a:latin typeface="News Gothic MT" panose="020B0504020203020204" pitchFamily="34" charset="0"/>
              </a:rPr>
              <a:t>Ca. ¼ der Menschen in Deutschland haben einen sog. „Migrationshintergrund“ </a:t>
            </a:r>
            <a:r>
              <a:rPr lang="de-DE" sz="1600">
                <a:latin typeface="News Gothic MT" panose="020B0504020203020204" pitchFamily="34" charset="0"/>
                <a:sym typeface="Wingdings" panose="05000000000000000000" pitchFamily="2" charset="2"/>
              </a:rPr>
              <a:t> d.h. die Person selbst oder (ein Teil ihrer) Eltern/Großeltern sind nach Deutschland migriert</a:t>
            </a:r>
            <a:endParaRPr lang="de-DE" sz="1600">
              <a:latin typeface="News Gothic MT" panose="020B0504020203020204" pitchFamily="34" charset="0"/>
            </a:endParaRPr>
          </a:p>
          <a:p>
            <a:pPr marL="285750" indent="-285750" algn="just">
              <a:lnSpc>
                <a:spcPct val="110000"/>
              </a:lnSpc>
              <a:spcAft>
                <a:spcPts val="600"/>
              </a:spcAft>
            </a:pPr>
            <a:r>
              <a:rPr lang="de-DE" sz="1600" b="1">
                <a:latin typeface="News Gothic MT"/>
                <a:sym typeface="Wingdings" panose="05000000000000000000" pitchFamily="2" charset="2"/>
              </a:rPr>
              <a:t>Ein problematischer Begriff</a:t>
            </a:r>
            <a:r>
              <a:rPr lang="de-DE" sz="1600">
                <a:latin typeface="News Gothic MT"/>
                <a:sym typeface="Wingdings" panose="05000000000000000000" pitchFamily="2" charset="2"/>
              </a:rPr>
              <a:t>: Er führt zur Ausgrenzung von vielen Menschen, da er zu Pauschalisierung und Problematisierung von Migrationserfahrungen führen kann</a:t>
            </a:r>
            <a:endParaRPr lang="de-DE" sz="1600">
              <a:latin typeface="News Gothic MT"/>
            </a:endParaRPr>
          </a:p>
          <a:p>
            <a:pPr marL="285750" indent="-285750" algn="just">
              <a:lnSpc>
                <a:spcPct val="110000"/>
              </a:lnSpc>
              <a:spcAft>
                <a:spcPts val="600"/>
              </a:spcAft>
            </a:pPr>
            <a:r>
              <a:rPr lang="de-DE" sz="1600">
                <a:latin typeface="News Gothic MT"/>
                <a:sym typeface="Wingdings" panose="05000000000000000000" pitchFamily="2" charset="2"/>
              </a:rPr>
              <a:t>In den nächsten 50 Jahren wird ca. ½ der Bevölkerung einen „Migrationshintergrund“ haben. Die Frage steht im Raum, ob diese Zuschreibung überhaupt noch notwendig ist. </a:t>
            </a:r>
            <a:endParaRPr lang="de-DE" sz="1600">
              <a:latin typeface="News Gothic MT" panose="020B0504020203020204" pitchFamily="34" charset="0"/>
            </a:endParaRPr>
          </a:p>
          <a:p>
            <a:pPr marL="285750" indent="-285750" algn="just">
              <a:lnSpc>
                <a:spcPct val="110000"/>
              </a:lnSpc>
              <a:spcAft>
                <a:spcPts val="600"/>
              </a:spcAft>
            </a:pPr>
            <a:r>
              <a:rPr lang="de-DE" sz="1600" b="1">
                <a:latin typeface="News Gothic MT"/>
                <a:sym typeface="Wingdings" panose="05000000000000000000" pitchFamily="2" charset="2"/>
              </a:rPr>
              <a:t>Welchen Begriff können wir stattdessen verwenden?        --&gt; </a:t>
            </a:r>
            <a:r>
              <a:rPr lang="de-DE" sz="1600">
                <a:latin typeface="News Gothic MT"/>
                <a:sym typeface="Wingdings" panose="05000000000000000000" pitchFamily="2" charset="2"/>
              </a:rPr>
              <a:t>Konkretere Begriffe z.B. Menschen mit internationaler Geschichte oder Menschen mit Migrationsgeschichte/ Migrationserfahrung</a:t>
            </a:r>
            <a:endParaRPr lang="de-DE" sz="1600">
              <a:latin typeface="News Gothic MT"/>
            </a:endParaRPr>
          </a:p>
          <a:p>
            <a:pPr marL="285750" indent="-285750" algn="just">
              <a:lnSpc>
                <a:spcPct val="110000"/>
              </a:lnSpc>
              <a:spcAft>
                <a:spcPts val="600"/>
              </a:spcAft>
            </a:pPr>
            <a:endParaRPr lang="de-DE"/>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5" name="Grafik 4" descr="Fußgänger auf dem Zebrastreifen">
            <a:extLst>
              <a:ext uri="{FF2B5EF4-FFF2-40B4-BE49-F238E27FC236}">
                <a16:creationId xmlns:a16="http://schemas.microsoft.com/office/drawing/2014/main" id="{8350BB52-F995-236E-11D2-6965DA9F73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5" y="1052511"/>
            <a:ext cx="5497347" cy="3668545"/>
          </a:xfrm>
          <a:prstGeom prst="rect">
            <a:avLst/>
          </a:prstGeom>
        </p:spPr>
      </p:pic>
    </p:spTree>
    <p:extLst>
      <p:ext uri="{BB962C8B-B14F-4D97-AF65-F5344CB8AC3E}">
        <p14:creationId xmlns:p14="http://schemas.microsoft.com/office/powerpoint/2010/main" val="4033866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Aft>
                <a:spcPts val="800"/>
              </a:spcAft>
            </a:pPr>
            <a:r>
              <a:rPr lang="de-DE" sz="2000" b="1">
                <a:solidFill>
                  <a:schemeClr val="bg1"/>
                </a:solidFill>
              </a:rPr>
              <a:t>Wir leben in einer vielfältigen Gesellschaft, die sich aus unterschiedlichen Gruppen zusammensetzt. Was glaubt ihr: Wie viele Menschen haben einen sogenannten </a:t>
            </a:r>
            <a:r>
              <a:rPr lang="de-DE" sz="2000" b="1" i="1">
                <a:solidFill>
                  <a:schemeClr val="bg1"/>
                </a:solidFill>
              </a:rPr>
              <a:t>Migrationshintergrund</a:t>
            </a:r>
            <a:r>
              <a:rPr lang="de-DE" sz="2000" b="1">
                <a:solidFill>
                  <a:schemeClr val="bg1"/>
                </a:solidFill>
              </a:rPr>
              <a:t>?</a:t>
            </a: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53,5 Millionen Menschen in Deutschland</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3,56 Millionen Menschen in Deutschland</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b="1" kern="50">
                <a:solidFill>
                  <a:schemeClr val="accent3"/>
                </a:solidFill>
                <a:effectLst/>
                <a:latin typeface="News Gothic MT" panose="020B0504020203020204" pitchFamily="34" charset="0"/>
                <a:ea typeface="SimSun" panose="02010600030101010101" pitchFamily="2" charset="-122"/>
              </a:rPr>
              <a:t>c) </a:t>
            </a:r>
            <a:r>
              <a:rPr lang="de-DE" sz="1600" b="1" kern="50">
                <a:solidFill>
                  <a:schemeClr val="accent3"/>
                </a:solidFill>
                <a:latin typeface="News Gothic MT" panose="020B0504020203020204" pitchFamily="34" charset="0"/>
                <a:ea typeface="SimSun" panose="02010600030101010101" pitchFamily="2" charset="-122"/>
              </a:rPr>
              <a:t>21,2 Millionen Menschen in Deutschland </a:t>
            </a:r>
            <a:endParaRPr lang="de-DE" sz="1600" b="1" kern="50">
              <a:solidFill>
                <a:schemeClr val="accent3"/>
              </a:solidFill>
              <a:effectLst/>
              <a:latin typeface="News Gothic MT" panose="020B0504020203020204" pitchFamily="34" charset="0"/>
              <a:ea typeface="SimSun" panose="02010600030101010101" pitchFamily="2" charset="-122"/>
            </a:endParaRPr>
          </a:p>
        </p:txBody>
      </p:sp>
      <p:pic>
        <p:nvPicPr>
          <p:cNvPr id="12" name="Grafik 11" descr="Fußgänger auf dem Zebrastreifen">
            <a:extLst>
              <a:ext uri="{FF2B5EF4-FFF2-40B4-BE49-F238E27FC236}">
                <a16:creationId xmlns:a16="http://schemas.microsoft.com/office/drawing/2014/main" id="{F4B38AB3-20BC-52F4-6428-DE4E36F4B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5500" y="1868911"/>
            <a:ext cx="6611391" cy="4411980"/>
          </a:xfrm>
          <a:prstGeom prst="rect">
            <a:avLst/>
          </a:prstGeom>
        </p:spPr>
      </p:pic>
    </p:spTree>
    <p:extLst>
      <p:ext uri="{BB962C8B-B14F-4D97-AF65-F5344CB8AC3E}">
        <p14:creationId xmlns:p14="http://schemas.microsoft.com/office/powerpoint/2010/main" val="1649625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45574"/>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250576" y="2240205"/>
            <a:ext cx="5390561" cy="3566310"/>
          </a:xfrm>
        </p:spPr>
        <p:txBody>
          <a:bodyPr/>
          <a:lstStyle/>
          <a:p>
            <a:pPr algn="ctr"/>
            <a:r>
              <a:rPr lang="de-DE" sz="3200" b="1">
                <a:solidFill>
                  <a:schemeClr val="bg1"/>
                </a:solidFill>
                <a:latin typeface="News Gothic MT" panose="020B0504020203020204" pitchFamily="34" charset="0"/>
              </a:rPr>
              <a:t>Warst</a:t>
            </a:r>
            <a:br>
              <a:rPr lang="de-DE" sz="3200" b="1">
                <a:solidFill>
                  <a:schemeClr val="bg1"/>
                </a:solidFill>
                <a:latin typeface="News Gothic MT" panose="020B0504020203020204" pitchFamily="34" charset="0"/>
              </a:rPr>
            </a:br>
            <a:r>
              <a:rPr lang="de-DE" sz="3200" b="1">
                <a:solidFill>
                  <a:schemeClr val="bg1"/>
                </a:solidFill>
                <a:latin typeface="News Gothic MT" panose="020B0504020203020204" pitchFamily="34" charset="0"/>
              </a:rPr>
              <a:t>Du schonmal frei von Vorurteilen?</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67782651-2243-59FA-D304-E77121B4BA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2187859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lnSpcReduction="10000"/>
          </a:bodyPr>
          <a:lstStyle/>
          <a:p>
            <a:pPr defTabSz="914400">
              <a:lnSpc>
                <a:spcPct val="110000"/>
              </a:lnSpc>
              <a:spcAft>
                <a:spcPts val="600"/>
              </a:spcAft>
              <a:buNone/>
            </a:pPr>
            <a:r>
              <a:rPr lang="en-US" sz="1600" b="1" err="1">
                <a:solidFill>
                  <a:schemeClr val="accent6"/>
                </a:solidFill>
                <a:latin typeface="News Gothic MT"/>
              </a:rPr>
              <a:t>Rassistische</a:t>
            </a:r>
            <a:r>
              <a:rPr lang="en-US" sz="1600" b="1">
                <a:solidFill>
                  <a:schemeClr val="accent6"/>
                </a:solidFill>
                <a:latin typeface="News Gothic MT"/>
              </a:rPr>
              <a:t> und </a:t>
            </a:r>
            <a:r>
              <a:rPr lang="en-US" sz="1600" b="1" err="1">
                <a:solidFill>
                  <a:schemeClr val="accent6"/>
                </a:solidFill>
                <a:latin typeface="News Gothic MT"/>
              </a:rPr>
              <a:t>antisemitische</a:t>
            </a:r>
            <a:r>
              <a:rPr lang="en-US" sz="1600" b="1">
                <a:solidFill>
                  <a:schemeClr val="accent6"/>
                </a:solidFill>
                <a:latin typeface="News Gothic MT"/>
              </a:rPr>
              <a:t> </a:t>
            </a:r>
            <a:r>
              <a:rPr lang="en-US" sz="1600" b="1" err="1">
                <a:solidFill>
                  <a:schemeClr val="accent6"/>
                </a:solidFill>
                <a:latin typeface="News Gothic MT"/>
              </a:rPr>
              <a:t>Einstellungen</a:t>
            </a:r>
            <a:r>
              <a:rPr lang="en-US" sz="1600" b="1">
                <a:solidFill>
                  <a:schemeClr val="accent6"/>
                </a:solidFill>
                <a:latin typeface="News Gothic MT"/>
              </a:rPr>
              <a:t> in der Gesellschaft (Mitte-Studie, 2021)</a:t>
            </a:r>
          </a:p>
          <a:p>
            <a:pPr marL="285750" indent="-285750" algn="just">
              <a:lnSpc>
                <a:spcPct val="110000"/>
              </a:lnSpc>
              <a:spcAft>
                <a:spcPts val="600"/>
              </a:spcAft>
            </a:pPr>
            <a:r>
              <a:rPr lang="de-DE" sz="1400" b="1">
                <a:latin typeface="News Gothic MT" panose="020B0504020203020204" pitchFamily="34" charset="0"/>
              </a:rPr>
              <a:t>Einerseits:  </a:t>
            </a:r>
            <a:r>
              <a:rPr lang="de-DE" sz="1400">
                <a:latin typeface="News Gothic MT" panose="020B0504020203020204" pitchFamily="34" charset="0"/>
              </a:rPr>
              <a:t>Große Teile der Bevölkerung befürworten in Deutschland Demokratie und mehr als 75% lehnen rechte Weltbilder, Antisemitismus und Rassismus ab. Rechtsextremismus wird von einem großen Teil der Bevölkerung als das größte Problem vor der Klimakrise angesehen</a:t>
            </a:r>
          </a:p>
          <a:p>
            <a:pPr marL="285750" indent="-285750" algn="just">
              <a:lnSpc>
                <a:spcPct val="110000"/>
              </a:lnSpc>
              <a:spcAft>
                <a:spcPts val="600"/>
              </a:spcAft>
            </a:pPr>
            <a:r>
              <a:rPr lang="de-DE" sz="1400" b="1">
                <a:latin typeface="News Gothic MT"/>
                <a:sym typeface="Wingdings" panose="05000000000000000000" pitchFamily="2" charset="2"/>
              </a:rPr>
              <a:t>Andererseits: </a:t>
            </a:r>
            <a:r>
              <a:rPr lang="de-DE" sz="1400">
                <a:latin typeface="News Gothic MT"/>
                <a:sym typeface="Wingdings" panose="05000000000000000000" pitchFamily="2" charset="2"/>
              </a:rPr>
              <a:t>Ein immer größer werdender Teil der Gesellschaft lehnt Rassismus und Antisemitismus nicht grundsätzlich ab, sondern teilt viele diskriminierende Ansichten und Verschwörungserzählungen. So äußerten sich etwa die Hälfte der Befragten negativ über asylsuchende und geflüchtete Menschen, jede 5. Person würde an antisemitische Verschwörungserzählungen glauben und der antisemitischen Aussage zustimmen, dass </a:t>
            </a:r>
            <a:r>
              <a:rPr lang="de-DE" sz="1400" err="1">
                <a:latin typeface="News Gothic MT"/>
                <a:sym typeface="Wingdings" panose="05000000000000000000" pitchFamily="2" charset="2"/>
              </a:rPr>
              <a:t>Jüdinnen:Juden</a:t>
            </a:r>
            <a:r>
              <a:rPr lang="de-DE" sz="1400">
                <a:latin typeface="News Gothic MT"/>
                <a:sym typeface="Wingdings" panose="05000000000000000000" pitchFamily="2" charset="2"/>
              </a:rPr>
              <a:t> zu viel Einfluss in Politik und Wirtschaft hätten.</a:t>
            </a:r>
            <a:endParaRPr lang="de-DE" sz="1400">
              <a:latin typeface="News Gothic MT"/>
            </a:endParaRPr>
          </a:p>
          <a:p>
            <a:pPr marL="285750" indent="-285750" algn="just">
              <a:lnSpc>
                <a:spcPct val="110000"/>
              </a:lnSpc>
              <a:spcAft>
                <a:spcPts val="600"/>
              </a:spcAft>
            </a:pPr>
            <a:endParaRPr lang="de-DE"/>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2" name="Grafik 1" descr="Säulen vor dem Gebäude des Obersten Gerichtshofs">
            <a:extLst>
              <a:ext uri="{FF2B5EF4-FFF2-40B4-BE49-F238E27FC236}">
                <a16:creationId xmlns:a16="http://schemas.microsoft.com/office/drawing/2014/main" id="{9B634AFF-DB1A-B7D2-1F8E-3F69416FEA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85" y="790100"/>
            <a:ext cx="5925515" cy="3950343"/>
          </a:xfrm>
          <a:prstGeom prst="rect">
            <a:avLst/>
          </a:prstGeom>
        </p:spPr>
      </p:pic>
    </p:spTree>
    <p:extLst>
      <p:ext uri="{BB962C8B-B14F-4D97-AF65-F5344CB8AC3E}">
        <p14:creationId xmlns:p14="http://schemas.microsoft.com/office/powerpoint/2010/main" val="2979917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5342021" y="945574"/>
            <a:ext cx="6299117"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5796298" y="2346116"/>
            <a:ext cx="5390561" cy="3566310"/>
          </a:xfrm>
        </p:spPr>
        <p:txBody>
          <a:bodyPr/>
          <a:lstStyle/>
          <a:p>
            <a:pPr algn="ctr"/>
            <a:r>
              <a:rPr lang="de-DE" sz="2800" b="1">
                <a:solidFill>
                  <a:schemeClr val="bg1"/>
                </a:solidFill>
                <a:latin typeface="News Gothic MT" panose="020B0504020203020204" pitchFamily="34" charset="0"/>
              </a:rPr>
              <a:t>Was versteht ihr unter dem Begriff </a:t>
            </a:r>
            <a:br>
              <a:rPr lang="de-DE" sz="2800" b="1">
                <a:solidFill>
                  <a:schemeClr val="bg1"/>
                </a:solidFill>
                <a:latin typeface="News Gothic MT" panose="020B0504020203020204" pitchFamily="34" charset="0"/>
              </a:rPr>
            </a:br>
            <a:r>
              <a:rPr lang="de-DE" sz="2800" b="1">
                <a:solidFill>
                  <a:schemeClr val="bg1"/>
                </a:solidFill>
                <a:latin typeface="News Gothic MT" panose="020B0504020203020204" pitchFamily="34" charset="0"/>
              </a:rPr>
              <a:t>„Migrationsgesellschaft?“ </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4" name="Grafik 3">
            <a:extLst>
              <a:ext uri="{FF2B5EF4-FFF2-40B4-BE49-F238E27FC236}">
                <a16:creationId xmlns:a16="http://schemas.microsoft.com/office/drawing/2014/main" id="{8CD11A54-52AC-14E2-1825-CA754C3A19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1449829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endParaRPr lang="de-DE">
              <a:solidFill>
                <a:schemeClr val="bg1"/>
              </a:solidFill>
              <a:latin typeface="News Gothic MT" panose="020B0504020203020204" pitchFamily="34" charset="0"/>
            </a:endParaRPr>
          </a:p>
          <a:p>
            <a:pPr>
              <a:lnSpc>
                <a:spcPct val="107000"/>
              </a:lnSpc>
              <a:spcAft>
                <a:spcPts val="800"/>
              </a:spcAft>
            </a:pPr>
            <a:r>
              <a:rPr lang="de-DE">
                <a:solidFill>
                  <a:schemeClr val="bg1"/>
                </a:solidFill>
                <a:latin typeface="News Gothic MT" panose="020B0504020203020204" pitchFamily="34" charset="0"/>
              </a:rPr>
              <a:t>Einstellungen der Gesellschaft zu bestimmten Themen werden in Studien gemessen. Dabei werden unterschiedliche Themen abgefragt, z.B.: Einstellungen zu Verschwörungstheorien. </a:t>
            </a:r>
            <a:r>
              <a:rPr lang="de-DE" b="1">
                <a:solidFill>
                  <a:schemeClr val="bg1"/>
                </a:solidFill>
                <a:latin typeface="News Gothic MT" panose="020B0504020203020204" pitchFamily="34" charset="0"/>
              </a:rPr>
              <a:t>Was schätzt ihr? Wie viele Menschen in Deutschland Stimmen der Aussage zu: „Es gibt geheime Organisationen, die großen Einfluss auf politische Entscheidungen haben“.</a:t>
            </a:r>
            <a:endParaRPr lang="de-DE" b="1" kern="50">
              <a:solidFill>
                <a:schemeClr val="bg1"/>
              </a:solidFill>
              <a:latin typeface="News Gothic MT" panose="020B0504020203020204" pitchFamily="34" charset="0"/>
              <a:ea typeface="SimSun" panose="02010600030101010101" pitchFamily="2" charset="-122"/>
            </a:endParaRPr>
          </a:p>
          <a:p>
            <a:pPr>
              <a:lnSpc>
                <a:spcPct val="107000"/>
              </a:lnSpc>
              <a:spcAft>
                <a:spcPts val="800"/>
              </a:spcAft>
            </a:pP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13,2%</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45,7%</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t>
            </a:r>
            <a:r>
              <a:rPr lang="de-DE" sz="1600" kern="50">
                <a:latin typeface="News Gothic MT" panose="020B0504020203020204" pitchFamily="34" charset="0"/>
                <a:ea typeface="SimSun" panose="02010600030101010101" pitchFamily="2" charset="-122"/>
              </a:rPr>
              <a:t>80,5%</a:t>
            </a:r>
            <a:endParaRPr lang="de-DE" sz="1600" kern="50">
              <a:effectLst/>
              <a:latin typeface="News Gothic MT" panose="020B0504020203020204" pitchFamily="34" charset="0"/>
              <a:ea typeface="SimSun" panose="02010600030101010101" pitchFamily="2" charset="-122"/>
            </a:endParaRPr>
          </a:p>
        </p:txBody>
      </p:sp>
      <p:pic>
        <p:nvPicPr>
          <p:cNvPr id="5" name="Grafik 4" descr="Säulen vor dem Gebäude des Obersten Gerichtshofs">
            <a:extLst>
              <a:ext uri="{FF2B5EF4-FFF2-40B4-BE49-F238E27FC236}">
                <a16:creationId xmlns:a16="http://schemas.microsoft.com/office/drawing/2014/main" id="{7133726C-9BC5-C62B-5406-C7DE0DA39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1460" y="1817194"/>
            <a:ext cx="6409065" cy="4272710"/>
          </a:xfrm>
          <a:prstGeom prst="rect">
            <a:avLst/>
          </a:prstGeom>
        </p:spPr>
      </p:pic>
    </p:spTree>
    <p:extLst>
      <p:ext uri="{BB962C8B-B14F-4D97-AF65-F5344CB8AC3E}">
        <p14:creationId xmlns:p14="http://schemas.microsoft.com/office/powerpoint/2010/main" val="129649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fontScale="85000" lnSpcReduction="20000"/>
          </a:bodyPr>
          <a:lstStyle/>
          <a:p>
            <a:pPr defTabSz="914400">
              <a:lnSpc>
                <a:spcPct val="110000"/>
              </a:lnSpc>
              <a:spcAft>
                <a:spcPts val="600"/>
              </a:spcAft>
              <a:buNone/>
            </a:pPr>
            <a:r>
              <a:rPr lang="en-US" sz="1600" b="1" err="1">
                <a:solidFill>
                  <a:schemeClr val="accent6"/>
                </a:solidFill>
                <a:latin typeface="News Gothic MT" panose="020B0504020203020204" pitchFamily="34" charset="0"/>
              </a:rPr>
              <a:t>Zustimmungswerte</a:t>
            </a:r>
            <a:r>
              <a:rPr lang="en-US" sz="1600" b="1">
                <a:solidFill>
                  <a:schemeClr val="accent6"/>
                </a:solidFill>
                <a:latin typeface="News Gothic MT" panose="020B0504020203020204" pitchFamily="34" charset="0"/>
              </a:rPr>
              <a:t> </a:t>
            </a:r>
            <a:r>
              <a:rPr lang="en-US" sz="1600" b="1" err="1">
                <a:solidFill>
                  <a:schemeClr val="accent6"/>
                </a:solidFill>
                <a:latin typeface="News Gothic MT" panose="020B0504020203020204" pitchFamily="34" charset="0"/>
              </a:rPr>
              <a:t>Verschwörungserzählungen</a:t>
            </a:r>
            <a:endParaRPr lang="en-US" sz="1600" b="1">
              <a:solidFill>
                <a:schemeClr val="accent6"/>
              </a:solidFill>
              <a:latin typeface="News Gothic MT" panose="020B0504020203020204" pitchFamily="34" charset="0"/>
            </a:endParaRPr>
          </a:p>
          <a:p>
            <a:pPr marL="285750" indent="-285750" algn="just">
              <a:lnSpc>
                <a:spcPct val="110000"/>
              </a:lnSpc>
              <a:spcAft>
                <a:spcPts val="600"/>
              </a:spcAft>
            </a:pPr>
            <a:r>
              <a:rPr lang="de-DE" sz="1600">
                <a:latin typeface="News Gothic MT" panose="020B0504020203020204" pitchFamily="34" charset="0"/>
              </a:rPr>
              <a:t>Verschwörungserzählungen sind weit verbreitet in der Bevölkerung </a:t>
            </a:r>
            <a:r>
              <a:rPr lang="de-DE" sz="1600">
                <a:latin typeface="News Gothic MT" panose="020B0504020203020204" pitchFamily="34" charset="0"/>
                <a:sym typeface="Wingdings" panose="05000000000000000000" pitchFamily="2" charset="2"/>
              </a:rPr>
              <a:t> manchmal geben diese Halt bei komplexen Geschehnissen in der Welt</a:t>
            </a:r>
          </a:p>
          <a:p>
            <a:pPr marL="285750" indent="-285750" algn="just">
              <a:lnSpc>
                <a:spcPct val="110000"/>
              </a:lnSpc>
              <a:spcAft>
                <a:spcPts val="600"/>
              </a:spcAft>
            </a:pPr>
            <a:r>
              <a:rPr lang="de-DE" sz="1600">
                <a:latin typeface="News Gothic MT" panose="020B0504020203020204" pitchFamily="34" charset="0"/>
                <a:sym typeface="Wingdings" panose="05000000000000000000" pitchFamily="2" charset="2"/>
              </a:rPr>
              <a:t>Aktuelle Herausforderungen, wie etwa die Coronapandemie und Veränderungen, wie der technologische Wandel, sind komplex, schwer greifbar und nicht leicht zu verstehen </a:t>
            </a:r>
            <a:br>
              <a:rPr lang="de-DE" sz="1600">
                <a:latin typeface="News Gothic MT" panose="020B0504020203020204" pitchFamily="34" charset="0"/>
                <a:sym typeface="Wingdings" panose="05000000000000000000" pitchFamily="2" charset="2"/>
              </a:rPr>
            </a:br>
            <a:r>
              <a:rPr lang="de-DE" sz="1600">
                <a:latin typeface="News Gothic MT" panose="020B0504020203020204" pitchFamily="34" charset="0"/>
                <a:sym typeface="Wingdings" panose="05000000000000000000" pitchFamily="2" charset="2"/>
              </a:rPr>
              <a:t> deswegen werden zu einfache Erklärungen für diese gesucht wie beispielsweise, dass </a:t>
            </a:r>
            <a:r>
              <a:rPr lang="de-DE" sz="1600" err="1">
                <a:latin typeface="News Gothic MT" panose="020B0504020203020204" pitchFamily="34" charset="0"/>
                <a:sym typeface="Wingdings" panose="05000000000000000000" pitchFamily="2" charset="2"/>
              </a:rPr>
              <a:t>Akteur:innen</a:t>
            </a:r>
            <a:r>
              <a:rPr lang="de-DE" sz="1600">
                <a:latin typeface="News Gothic MT" panose="020B0504020203020204" pitchFamily="34" charset="0"/>
                <a:sym typeface="Wingdings" panose="05000000000000000000" pitchFamily="2" charset="2"/>
              </a:rPr>
              <a:t> im Hintergrund die Fäden des Weltgeschehens in den Händen halten. So werden vermeintliche Lösungen gefunden durch Schuld-zuschreibungen auf andere, was eine Entlastung für einen selbst bedeuten kann</a:t>
            </a:r>
          </a:p>
          <a:p>
            <a:pPr marL="285750" indent="-285750" algn="just">
              <a:lnSpc>
                <a:spcPct val="110000"/>
              </a:lnSpc>
              <a:spcAft>
                <a:spcPts val="600"/>
              </a:spcAft>
            </a:pPr>
            <a:r>
              <a:rPr lang="de-DE" sz="1600">
                <a:latin typeface="News Gothic MT" panose="020B0504020203020204" pitchFamily="34" charset="0"/>
                <a:sym typeface="Wingdings" panose="05000000000000000000" pitchFamily="2" charset="2"/>
              </a:rPr>
              <a:t>Häufig sind Verschwörungserzählungen </a:t>
            </a:r>
            <a:r>
              <a:rPr lang="de-DE" sz="1600" b="1">
                <a:latin typeface="News Gothic MT" panose="020B0504020203020204" pitchFamily="34" charset="0"/>
                <a:sym typeface="Wingdings" panose="05000000000000000000" pitchFamily="2" charset="2"/>
              </a:rPr>
              <a:t>antisemitisch </a:t>
            </a:r>
            <a:r>
              <a:rPr lang="de-DE" sz="1600">
                <a:latin typeface="News Gothic MT" panose="020B0504020203020204" pitchFamily="34" charset="0"/>
                <a:sym typeface="Wingdings" panose="05000000000000000000" pitchFamily="2" charset="2"/>
              </a:rPr>
              <a:t>besetzt</a:t>
            </a:r>
          </a:p>
          <a:p>
            <a:pPr marL="285750" indent="-285750" algn="just">
              <a:lnSpc>
                <a:spcPct val="110000"/>
              </a:lnSpc>
              <a:spcAft>
                <a:spcPts val="600"/>
              </a:spcAft>
            </a:pPr>
            <a:r>
              <a:rPr lang="de-DE" sz="1600" b="1">
                <a:latin typeface="News Gothic MT" panose="020B0504020203020204" pitchFamily="34" charset="0"/>
                <a:sym typeface="Wingdings" panose="05000000000000000000" pitchFamily="2" charset="2"/>
              </a:rPr>
              <a:t>Personen, die Verschwörungserzählungen zustimmen, weisen häufig eine höhere Zustimmung zu antisemitischen Einstellungen auf</a:t>
            </a:r>
          </a:p>
          <a:p>
            <a:pPr algn="just">
              <a:lnSpc>
                <a:spcPct val="110000"/>
              </a:lnSpc>
              <a:spcAft>
                <a:spcPts val="600"/>
              </a:spcAft>
              <a:buNone/>
            </a:pPr>
            <a:endParaRPr lang="de-DE" b="1">
              <a:latin typeface="News Gothic MT" panose="020B0504020203020204" pitchFamily="34" charset="0"/>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2" name="Grafik 1" descr="Säulen vor dem Gebäude des Obersten Gerichtshofs">
            <a:extLst>
              <a:ext uri="{FF2B5EF4-FFF2-40B4-BE49-F238E27FC236}">
                <a16:creationId xmlns:a16="http://schemas.microsoft.com/office/drawing/2014/main" id="{DDE8F2D1-2CA9-8E87-77A9-2B936F43A3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82" y="1867989"/>
            <a:ext cx="5300038" cy="3533359"/>
          </a:xfrm>
          <a:prstGeom prst="rect">
            <a:avLst/>
          </a:prstGeom>
        </p:spPr>
      </p:pic>
      <p:sp>
        <p:nvSpPr>
          <p:cNvPr id="4" name="Textfeld 3">
            <a:extLst>
              <a:ext uri="{FF2B5EF4-FFF2-40B4-BE49-F238E27FC236}">
                <a16:creationId xmlns:a16="http://schemas.microsoft.com/office/drawing/2014/main" id="{1BF7902A-94DD-1134-E75E-66FB48087D69}"/>
              </a:ext>
            </a:extLst>
          </p:cNvPr>
          <p:cNvSpPr txBox="1"/>
          <p:nvPr/>
        </p:nvSpPr>
        <p:spPr>
          <a:xfrm>
            <a:off x="6288778" y="6308900"/>
            <a:ext cx="4890932" cy="246221"/>
          </a:xfrm>
          <a:prstGeom prst="rect">
            <a:avLst/>
          </a:prstGeom>
          <a:noFill/>
        </p:spPr>
        <p:txBody>
          <a:bodyPr wrap="square" rtlCol="0">
            <a:spAutoFit/>
          </a:bodyPr>
          <a:lstStyle/>
          <a:p>
            <a:r>
              <a:rPr lang="de-DE" sz="1000"/>
              <a:t>Quelle: https://www.anders-denken.info/informieren/so-antisemitisch-ist-deutschland</a:t>
            </a:r>
          </a:p>
        </p:txBody>
      </p:sp>
    </p:spTree>
    <p:extLst>
      <p:ext uri="{BB962C8B-B14F-4D97-AF65-F5344CB8AC3E}">
        <p14:creationId xmlns:p14="http://schemas.microsoft.com/office/powerpoint/2010/main" val="842989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fontScale="85000" lnSpcReduction="10000"/>
          </a:bodyPr>
          <a:lstStyle/>
          <a:p>
            <a:pPr defTabSz="914400">
              <a:lnSpc>
                <a:spcPct val="110000"/>
              </a:lnSpc>
              <a:spcAft>
                <a:spcPts val="600"/>
              </a:spcAft>
              <a:buNone/>
            </a:pPr>
            <a:r>
              <a:rPr lang="en-US" sz="1600" b="1" err="1">
                <a:solidFill>
                  <a:schemeClr val="accent6"/>
                </a:solidFill>
                <a:latin typeface="News Gothic MT"/>
              </a:rPr>
              <a:t>Verschwörungserzählung</a:t>
            </a:r>
            <a:r>
              <a:rPr lang="en-US" sz="1600" b="1">
                <a:solidFill>
                  <a:schemeClr val="accent6"/>
                </a:solidFill>
                <a:latin typeface="News Gothic MT"/>
              </a:rPr>
              <a:t> “</a:t>
            </a:r>
            <a:r>
              <a:rPr lang="en-US" sz="1600" b="1" err="1">
                <a:solidFill>
                  <a:schemeClr val="accent6"/>
                </a:solidFill>
                <a:latin typeface="News Gothic MT"/>
              </a:rPr>
              <a:t>Großer</a:t>
            </a:r>
            <a:r>
              <a:rPr lang="en-US" sz="1600" b="1">
                <a:solidFill>
                  <a:schemeClr val="accent6"/>
                </a:solidFill>
                <a:latin typeface="News Gothic MT"/>
              </a:rPr>
              <a:t> </a:t>
            </a:r>
            <a:r>
              <a:rPr lang="en-US" sz="1600" b="1" err="1">
                <a:solidFill>
                  <a:schemeClr val="accent6"/>
                </a:solidFill>
                <a:latin typeface="News Gothic MT"/>
              </a:rPr>
              <a:t>Austausch</a:t>
            </a:r>
            <a:r>
              <a:rPr lang="en-US" sz="1600" b="1">
                <a:solidFill>
                  <a:schemeClr val="accent6"/>
                </a:solidFill>
                <a:latin typeface="News Gothic MT"/>
              </a:rPr>
              <a:t>”</a:t>
            </a:r>
          </a:p>
          <a:p>
            <a:pPr marL="285750" indent="-285750" algn="just">
              <a:lnSpc>
                <a:spcPct val="110000"/>
              </a:lnSpc>
              <a:spcAft>
                <a:spcPts val="600"/>
              </a:spcAft>
            </a:pPr>
            <a:r>
              <a:rPr lang="de-DE" sz="1700">
                <a:latin typeface="News Gothic MT"/>
              </a:rPr>
              <a:t>Rechtsextreme Gruppen und Strömungen nutzen seit Langem die Formulierungen „der große Austausch“ oder „Umvolkung“, um Hass gegen migrierte Personen und </a:t>
            </a:r>
            <a:r>
              <a:rPr lang="de-DE" sz="1700" err="1">
                <a:latin typeface="News Gothic MT"/>
              </a:rPr>
              <a:t>Muslim:innen</a:t>
            </a:r>
            <a:r>
              <a:rPr lang="de-DE" sz="1700">
                <a:latin typeface="News Gothic MT"/>
              </a:rPr>
              <a:t> zu schüren. Diese Verschwörungserzählung geht auf den rechten französischen Denker Renaud Camus aus dem Jahr 2013 zurück.</a:t>
            </a:r>
            <a:endParaRPr lang="de-DE" sz="1700">
              <a:latin typeface="News Gothic MT" panose="020B0504020203020204" pitchFamily="34" charset="0"/>
            </a:endParaRPr>
          </a:p>
          <a:p>
            <a:pPr marL="285750" indent="-285750" algn="just">
              <a:lnSpc>
                <a:spcPct val="110000"/>
              </a:lnSpc>
              <a:spcAft>
                <a:spcPts val="600"/>
              </a:spcAft>
            </a:pPr>
            <a:r>
              <a:rPr lang="de-DE" sz="1700">
                <a:latin typeface="News Gothic MT"/>
                <a:sym typeface="Wingdings" panose="05000000000000000000" pitchFamily="2" charset="2"/>
              </a:rPr>
              <a:t>Nach dieser rassistischen Verschwörungsideologie sei eine vermeintliche, europäische Stammbevölkerung davon bedroht von als minderwertig angesehenen „</a:t>
            </a:r>
            <a:r>
              <a:rPr lang="de-DE" sz="1700" err="1">
                <a:latin typeface="News Gothic MT"/>
                <a:sym typeface="Wingdings" panose="05000000000000000000" pitchFamily="2" charset="2"/>
              </a:rPr>
              <a:t>Migrant:innen</a:t>
            </a:r>
            <a:r>
              <a:rPr lang="de-DE" sz="1700">
                <a:latin typeface="News Gothic MT"/>
                <a:sym typeface="Wingdings" panose="05000000000000000000" pitchFamily="2" charset="2"/>
              </a:rPr>
              <a:t>“ ausgetauscht zu werden, dies sei geplant von einer „Elite“</a:t>
            </a:r>
            <a:endParaRPr lang="de-DE" sz="1700">
              <a:latin typeface="News Gothic MT"/>
            </a:endParaRPr>
          </a:p>
          <a:p>
            <a:pPr marL="285750" indent="-285750" algn="just">
              <a:lnSpc>
                <a:spcPct val="110000"/>
              </a:lnSpc>
              <a:spcAft>
                <a:spcPts val="600"/>
              </a:spcAft>
            </a:pPr>
            <a:r>
              <a:rPr lang="de-DE" sz="1700">
                <a:effectLst/>
                <a:latin typeface="News Gothic MT"/>
                <a:ea typeface="Calibri" panose="020F0502020204030204" pitchFamily="34" charset="0"/>
                <a:cs typeface="Calibri"/>
              </a:rPr>
              <a:t>Die rechtsextremistischen Attentäter in Christchurch und Halle an der Saale (beide Attentate passierten 2019) waren Anhänger dieser Verschwörungsideologie, mit der auch antisemitische Verschwörungsideologien einhergehen, da jüdisch gelesene Menschen oft als Teil dieser angeblichen „Elite“ gesehen werden</a:t>
            </a:r>
            <a:r>
              <a:rPr lang="de-DE" sz="1700">
                <a:latin typeface="News Gothic MT"/>
                <a:ea typeface="Calibri" panose="020F0502020204030204" pitchFamily="34" charset="0"/>
                <a:cs typeface="Calibri"/>
              </a:rPr>
              <a:t> </a:t>
            </a:r>
            <a:endParaRPr lang="de-DE" sz="1700">
              <a:effectLst/>
              <a:latin typeface="News Gothic MT" panose="020B0504020203020204" pitchFamily="34" charset="0"/>
              <a:ea typeface="Calibri" panose="020F0502020204030204" pitchFamily="34" charset="0"/>
              <a:cs typeface="Times New Roman" panose="02020603050405020304" pitchFamily="18" charset="0"/>
            </a:endParaRPr>
          </a:p>
          <a:p>
            <a:pPr algn="just">
              <a:lnSpc>
                <a:spcPct val="110000"/>
              </a:lnSpc>
              <a:spcAft>
                <a:spcPts val="600"/>
              </a:spcAft>
              <a:buNone/>
            </a:pPr>
            <a:endParaRPr lang="de-DE" b="1">
              <a:latin typeface="News Gothic MT" panose="020B0504020203020204" pitchFamily="34" charset="0"/>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2" name="Grafik 1" descr="Säulen vor dem Gebäude des Obersten Gerichtshofs">
            <a:extLst>
              <a:ext uri="{FF2B5EF4-FFF2-40B4-BE49-F238E27FC236}">
                <a16:creationId xmlns:a16="http://schemas.microsoft.com/office/drawing/2014/main" id="{DDE8F2D1-2CA9-8E87-77A9-2B936F43A3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82" y="1867989"/>
            <a:ext cx="5300038" cy="3533359"/>
          </a:xfrm>
          <a:prstGeom prst="rect">
            <a:avLst/>
          </a:prstGeom>
        </p:spPr>
      </p:pic>
    </p:spTree>
    <p:extLst>
      <p:ext uri="{BB962C8B-B14F-4D97-AF65-F5344CB8AC3E}">
        <p14:creationId xmlns:p14="http://schemas.microsoft.com/office/powerpoint/2010/main" val="27672567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endParaRPr lang="de-DE">
              <a:solidFill>
                <a:schemeClr val="bg1"/>
              </a:solidFill>
              <a:latin typeface="News Gothic MT" panose="020B0504020203020204" pitchFamily="34" charset="0"/>
            </a:endParaRPr>
          </a:p>
          <a:p>
            <a:pPr>
              <a:lnSpc>
                <a:spcPct val="107000"/>
              </a:lnSpc>
              <a:spcAft>
                <a:spcPts val="800"/>
              </a:spcAft>
            </a:pPr>
            <a:r>
              <a:rPr lang="de-DE">
                <a:solidFill>
                  <a:schemeClr val="bg1"/>
                </a:solidFill>
                <a:latin typeface="News Gothic MT" panose="020B0504020203020204" pitchFamily="34" charset="0"/>
              </a:rPr>
              <a:t>Einstellungen der Gesellschaft zu bestimmten Themen werden in Studien gemessen. Dabei werden unterschiedliche Themen abgefragt z.B.: Einstellungen zu Verschwörungstheorien. </a:t>
            </a:r>
            <a:r>
              <a:rPr lang="de-DE" b="1">
                <a:solidFill>
                  <a:schemeClr val="bg1"/>
                </a:solidFill>
                <a:latin typeface="News Gothic MT" panose="020B0504020203020204" pitchFamily="34" charset="0"/>
              </a:rPr>
              <a:t>Was schätzt ihr? Wie viele Menschen in Deutschland Stimmen der Aussage zu: „Es gibt geheime Organisationen, die großen Einfluss auf politische Entscheidungen haben“.</a:t>
            </a:r>
            <a:endParaRPr lang="de-DE" b="1" kern="50">
              <a:solidFill>
                <a:schemeClr val="bg1"/>
              </a:solidFill>
              <a:latin typeface="News Gothic MT" panose="020B0504020203020204" pitchFamily="34" charset="0"/>
              <a:ea typeface="SimSun" panose="02010600030101010101" pitchFamily="2" charset="-122"/>
            </a:endParaRPr>
          </a:p>
          <a:p>
            <a:pPr>
              <a:lnSpc>
                <a:spcPct val="107000"/>
              </a:lnSpc>
              <a:spcAft>
                <a:spcPts val="800"/>
              </a:spcAft>
            </a:pPr>
            <a:endParaRPr lang="de-DE" sz="2000" b="1" kern="50">
              <a:solidFill>
                <a:schemeClr val="bg1"/>
              </a:solidFill>
              <a:latin typeface="News Gothic MT" panose="020B0504020203020204" pitchFamily="34" charset="0"/>
              <a:ea typeface="SimSun" panose="02010600030101010101" pitchFamily="2" charset="-122"/>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13,2%</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solidFill>
                  <a:srgbClr val="FF0000"/>
                </a:solidFill>
                <a:latin typeface="News Gothic MT" panose="020B0504020203020204" pitchFamily="34" charset="0"/>
              </a:rPr>
              <a:t>b) 45,7%</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t>
            </a:r>
            <a:r>
              <a:rPr lang="de-DE" sz="1600" kern="50">
                <a:latin typeface="News Gothic MT" panose="020B0504020203020204" pitchFamily="34" charset="0"/>
                <a:ea typeface="SimSun" panose="02010600030101010101" pitchFamily="2" charset="-122"/>
              </a:rPr>
              <a:t>80,5%</a:t>
            </a:r>
            <a:endParaRPr lang="de-DE" sz="1600" kern="50">
              <a:effectLst/>
              <a:latin typeface="News Gothic MT" panose="020B0504020203020204" pitchFamily="34" charset="0"/>
              <a:ea typeface="SimSun" panose="02010600030101010101" pitchFamily="2" charset="-122"/>
            </a:endParaRPr>
          </a:p>
        </p:txBody>
      </p:sp>
      <p:pic>
        <p:nvPicPr>
          <p:cNvPr id="5" name="Grafik 4" descr="Säulen vor dem Gebäude des Obersten Gerichtshofs">
            <a:extLst>
              <a:ext uri="{FF2B5EF4-FFF2-40B4-BE49-F238E27FC236}">
                <a16:creationId xmlns:a16="http://schemas.microsoft.com/office/drawing/2014/main" id="{7133726C-9BC5-C62B-5406-C7DE0DA39C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1460" y="1817194"/>
            <a:ext cx="6409065" cy="4272710"/>
          </a:xfrm>
          <a:prstGeom prst="rect">
            <a:avLst/>
          </a:prstGeom>
        </p:spPr>
      </p:pic>
    </p:spTree>
    <p:extLst>
      <p:ext uri="{BB962C8B-B14F-4D97-AF65-F5344CB8AC3E}">
        <p14:creationId xmlns:p14="http://schemas.microsoft.com/office/powerpoint/2010/main" val="1979244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r>
              <a:rPr lang="de-DE" sz="2000" b="1" kern="50">
                <a:solidFill>
                  <a:schemeClr val="bg1"/>
                </a:solidFill>
                <a:latin typeface="News Gothic MT" panose="020B0504020203020204" pitchFamily="34" charset="0"/>
                <a:ea typeface="SimSun" panose="02010600030101010101" pitchFamily="2" charset="-122"/>
              </a:rPr>
              <a:t>Einige Lebensmittel verorten wir in bestimmten Regionen. Die Kartoffel z.B. gilt als „typisch deutsch“. Aus welcher Region stammt die Kartoffel?</a:t>
            </a: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Mitteleuropa</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latin typeface="News Gothic MT" panose="020B0504020203020204" pitchFamily="34" charset="0"/>
              </a:rPr>
              <a:t>b) Aus der Andenregion Südamerikas</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Aus dem Nilgebiet in Ägypten</a:t>
            </a:r>
          </a:p>
        </p:txBody>
      </p:sp>
      <p:pic>
        <p:nvPicPr>
          <p:cNvPr id="3" name="Grafik 2" descr="Ein Bild, das Schnee, Kartoffel, Bedeckt, Orangen enthält.&#10;&#10;Automatisch generierte Beschreibung">
            <a:extLst>
              <a:ext uri="{FF2B5EF4-FFF2-40B4-BE49-F238E27FC236}">
                <a16:creationId xmlns:a16="http://schemas.microsoft.com/office/drawing/2014/main" id="{BF76D357-AAA0-7CE7-E90C-650CFDA50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392" y="1757871"/>
            <a:ext cx="4416552" cy="4416552"/>
          </a:xfrm>
          <a:prstGeom prst="rect">
            <a:avLst/>
          </a:prstGeom>
        </p:spPr>
      </p:pic>
      <p:sp>
        <p:nvSpPr>
          <p:cNvPr id="4" name="Textfeld 3">
            <a:extLst>
              <a:ext uri="{FF2B5EF4-FFF2-40B4-BE49-F238E27FC236}">
                <a16:creationId xmlns:a16="http://schemas.microsoft.com/office/drawing/2014/main" id="{6512B66C-0D52-D1AD-7EB6-AC7EB96E11A4}"/>
              </a:ext>
            </a:extLst>
          </p:cNvPr>
          <p:cNvSpPr txBox="1"/>
          <p:nvPr/>
        </p:nvSpPr>
        <p:spPr>
          <a:xfrm>
            <a:off x="6946392" y="6174423"/>
            <a:ext cx="6231636" cy="215444"/>
          </a:xfrm>
          <a:prstGeom prst="rect">
            <a:avLst/>
          </a:prstGeom>
          <a:noFill/>
        </p:spPr>
        <p:txBody>
          <a:bodyPr wrap="square">
            <a:spAutoFit/>
          </a:bodyPr>
          <a:lstStyle/>
          <a:p>
            <a:r>
              <a:rPr lang="de-DE" sz="800" err="1"/>
              <a:t>Erkaha</a:t>
            </a:r>
            <a:r>
              <a:rPr lang="de-DE" sz="800"/>
              <a:t>, CC BY-SA 4.0 &lt;https://creativecommons.org/licenses/by-sa/4.0&gt;, via Wikimedia Commons</a:t>
            </a:r>
          </a:p>
        </p:txBody>
      </p:sp>
    </p:spTree>
    <p:extLst>
      <p:ext uri="{BB962C8B-B14F-4D97-AF65-F5344CB8AC3E}">
        <p14:creationId xmlns:p14="http://schemas.microsoft.com/office/powerpoint/2010/main" val="219661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275387" y="332580"/>
            <a:ext cx="5545138" cy="1439863"/>
          </a:xfrm>
          <a:prstGeom prst="rect">
            <a:avLst/>
          </a:prstGeom>
          <a:solidFill>
            <a:srgbClr val="57B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Inhaltsplatzhalter 2">
            <a:extLst>
              <a:ext uri="{FF2B5EF4-FFF2-40B4-BE49-F238E27FC236}">
                <a16:creationId xmlns:a16="http://schemas.microsoft.com/office/drawing/2014/main" id="{DF8384E1-6722-0440-A802-4F974F1986B9}"/>
              </a:ext>
            </a:extLst>
          </p:cNvPr>
          <p:cNvSpPr>
            <a:spLocks noGrp="1"/>
          </p:cNvSpPr>
          <p:nvPr>
            <p:ph sz="half" idx="1"/>
          </p:nvPr>
        </p:nvSpPr>
        <p:spPr>
          <a:xfrm>
            <a:off x="6275387" y="1867989"/>
            <a:ext cx="5592931" cy="4500153"/>
          </a:xfrm>
        </p:spPr>
        <p:txBody>
          <a:bodyPr vert="horz" lIns="0" tIns="0" rIns="0" bIns="0" rtlCol="0" anchor="t">
            <a:normAutofit/>
          </a:bodyPr>
          <a:lstStyle/>
          <a:p>
            <a:pPr marL="285750" indent="-285750" algn="just">
              <a:lnSpc>
                <a:spcPct val="110000"/>
              </a:lnSpc>
              <a:spcAft>
                <a:spcPts val="600"/>
              </a:spcAft>
            </a:pPr>
            <a:r>
              <a:rPr lang="de-DE" sz="1600">
                <a:latin typeface="News Gothic MT" panose="020B0504020203020204" pitchFamily="34" charset="0"/>
              </a:rPr>
              <a:t>Kartoffeln sind ein typischer Bestandteil von mitteleuropäischen Mahlzeiten </a:t>
            </a:r>
            <a:r>
              <a:rPr lang="de-DE" sz="1600">
                <a:latin typeface="News Gothic MT" panose="020B0504020203020204" pitchFamily="34" charset="0"/>
                <a:sym typeface="Wingdings" panose="05000000000000000000" pitchFamily="2" charset="2"/>
              </a:rPr>
              <a:t> Wir gehen davon aus, dass Kartoffeln ein hier heimisches Gemüse sind</a:t>
            </a:r>
          </a:p>
          <a:p>
            <a:pPr marL="285750" indent="-285750" algn="just">
              <a:lnSpc>
                <a:spcPct val="110000"/>
              </a:lnSpc>
              <a:spcAft>
                <a:spcPts val="600"/>
              </a:spcAft>
            </a:pPr>
            <a:r>
              <a:rPr lang="de-DE" sz="1600" b="1">
                <a:latin typeface="News Gothic MT" panose="020B0504020203020204" pitchFamily="34" charset="0"/>
                <a:sym typeface="Wingdings" panose="05000000000000000000" pitchFamily="2" charset="2"/>
              </a:rPr>
              <a:t>Doch: Ursprünglich stammt die Kartoffel aus Südamerika und wird dort schon seit 8000 Jahren angebaut</a:t>
            </a:r>
          </a:p>
          <a:p>
            <a:pPr marL="285750" indent="-285750" algn="just">
              <a:lnSpc>
                <a:spcPct val="110000"/>
              </a:lnSpc>
              <a:spcAft>
                <a:spcPts val="600"/>
              </a:spcAft>
            </a:pPr>
            <a:r>
              <a:rPr lang="de-DE" sz="1600">
                <a:latin typeface="News Gothic MT" panose="020B0504020203020204" pitchFamily="34" charset="0"/>
                <a:sym typeface="Wingdings" panose="05000000000000000000" pitchFamily="2" charset="2"/>
              </a:rPr>
              <a:t>Nach Mitteleuropa kam die Kartoffel über Spanien im 16. Jahrhundert</a:t>
            </a:r>
          </a:p>
          <a:p>
            <a:pPr algn="just">
              <a:lnSpc>
                <a:spcPct val="110000"/>
              </a:lnSpc>
              <a:spcAft>
                <a:spcPts val="600"/>
              </a:spcAft>
              <a:buNone/>
            </a:pPr>
            <a:r>
              <a:rPr lang="de-DE" sz="1600">
                <a:latin typeface="News Gothic MT" panose="020B0504020203020204" pitchFamily="34" charset="0"/>
                <a:sym typeface="Wingdings" panose="05000000000000000000" pitchFamily="2" charset="2"/>
              </a:rPr>
              <a:t> Deutlich an diesem Beispiel wird: Im Alltag sind uns oft die Geschichten und Herkünfte von Dinge und Gegenständen nicht klar, wir verorten sie dort, womit wir sie zuerst verbinden.</a:t>
            </a:r>
          </a:p>
          <a:p>
            <a:pPr algn="just">
              <a:lnSpc>
                <a:spcPct val="110000"/>
              </a:lnSpc>
              <a:spcAft>
                <a:spcPts val="600"/>
              </a:spcAft>
              <a:buNone/>
            </a:pPr>
            <a:endParaRPr lang="de-DE" b="1">
              <a:latin typeface="News Gothic MT" panose="020B0504020203020204" pitchFamily="34" charset="0"/>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feld 8">
            <a:extLst>
              <a:ext uri="{FF2B5EF4-FFF2-40B4-BE49-F238E27FC236}">
                <a16:creationId xmlns:a16="http://schemas.microsoft.com/office/drawing/2014/main" id="{06217671-DF95-CA7A-3CFB-6D160C61617A}"/>
              </a:ext>
            </a:extLst>
          </p:cNvPr>
          <p:cNvSpPr txBox="1"/>
          <p:nvPr/>
        </p:nvSpPr>
        <p:spPr>
          <a:xfrm>
            <a:off x="6515100" y="597594"/>
            <a:ext cx="5305425"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000" b="1" i="0" u="none" strike="noStrike" kern="1200" cap="none" spc="0" normalizeH="0" baseline="0" noProof="0">
                <a:ln>
                  <a:noFill/>
                </a:ln>
                <a:solidFill>
                  <a:srgbClr val="FFFFFF"/>
                </a:solidFill>
                <a:effectLst/>
                <a:uLnTx/>
                <a:uFillTx/>
                <a:latin typeface="News Gothic MT" panose="020B0504020203020204" pitchFamily="34" charset="0"/>
                <a:ea typeface="+mn-ea"/>
                <a:cs typeface="+mn-cs"/>
              </a:rPr>
              <a:t>HINTERGRUND</a:t>
            </a:r>
          </a:p>
        </p:txBody>
      </p:sp>
      <p:pic>
        <p:nvPicPr>
          <p:cNvPr id="5" name="Grafik 4" descr="Ein Bild, das Schnee, Kartoffel, Bedeckt, Orangen enthält.&#10;&#10;Automatisch generierte Beschreibung">
            <a:extLst>
              <a:ext uri="{FF2B5EF4-FFF2-40B4-BE49-F238E27FC236}">
                <a16:creationId xmlns:a16="http://schemas.microsoft.com/office/drawing/2014/main" id="{AC283D83-DEAA-CF16-E956-46DDA19B8F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192" y="1346391"/>
            <a:ext cx="4416552" cy="4416552"/>
          </a:xfrm>
          <a:prstGeom prst="rect">
            <a:avLst/>
          </a:prstGeom>
        </p:spPr>
      </p:pic>
    </p:spTree>
    <p:extLst>
      <p:ext uri="{BB962C8B-B14F-4D97-AF65-F5344CB8AC3E}">
        <p14:creationId xmlns:p14="http://schemas.microsoft.com/office/powerpoint/2010/main" val="34610220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71475" y="183707"/>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07000"/>
              </a:lnSpc>
              <a:spcAft>
                <a:spcPts val="800"/>
              </a:spcAft>
            </a:pPr>
            <a:r>
              <a:rPr lang="de-DE" sz="2000" b="1" kern="50">
                <a:solidFill>
                  <a:schemeClr val="bg1"/>
                </a:solidFill>
                <a:latin typeface="News Gothic MT" panose="020B0504020203020204" pitchFamily="34" charset="0"/>
                <a:ea typeface="SimSun" panose="02010600030101010101" pitchFamily="2" charset="-122"/>
              </a:rPr>
              <a:t>Einige Lebensmittel verorten wir in bestimmten Regionen. Die Kartoffel z.B. gilt als „typisch deutsch“. Aus welcher Region stammt die Kartoffel?</a:t>
            </a: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71475" y="2697825"/>
            <a:ext cx="5724525" cy="701859"/>
          </a:xfrm>
          <a:prstGeom prst="rect">
            <a:avLst/>
          </a:prstGeom>
          <a:noFill/>
        </p:spPr>
        <p:txBody>
          <a:bodyPr wrap="square" rtlCol="0">
            <a:spAutoFit/>
          </a:bodyPr>
          <a:lstStyle/>
          <a:p>
            <a:pPr>
              <a:lnSpc>
                <a:spcPct val="107000"/>
              </a:lnSpc>
              <a:spcAft>
                <a:spcPts val="800"/>
              </a:spcAft>
            </a:pPr>
            <a:r>
              <a:rPr lang="de-DE" sz="1600" kern="50">
                <a:latin typeface="News Gothic MT" panose="020B0504020203020204" pitchFamily="34" charset="0"/>
                <a:ea typeface="SimSun" panose="02010600030101010101" pitchFamily="2" charset="-122"/>
              </a:rPr>
              <a:t>a)</a:t>
            </a:r>
            <a:r>
              <a:rPr lang="de-DE" sz="1600">
                <a:solidFill>
                  <a:schemeClr val="bg1"/>
                </a:solidFill>
                <a:latin typeface="News Gothic MT" panose="020B0504020203020204" pitchFamily="34" charset="0"/>
              </a:rPr>
              <a:t> </a:t>
            </a:r>
            <a:r>
              <a:rPr lang="de-DE" sz="1600">
                <a:latin typeface="News Gothic MT" panose="020B0504020203020204" pitchFamily="34" charset="0"/>
              </a:rPr>
              <a:t>Mitteleuropa</a:t>
            </a:r>
          </a:p>
          <a:p>
            <a:pPr>
              <a:lnSpc>
                <a:spcPct val="107000"/>
              </a:lnSpc>
              <a:spcAft>
                <a:spcPts val="800"/>
              </a:spcAft>
            </a:pPr>
            <a:endParaRPr lang="de-DE" sz="1600" kern="50">
              <a:latin typeface="News Gothic MT" panose="020B0504020203020204" pitchFamily="34" charset="0"/>
              <a:ea typeface="SimSun" panose="02010600030101010101" pitchFamily="2" charset="-122"/>
            </a:endParaRPr>
          </a:p>
        </p:txBody>
      </p:sp>
      <p:sp>
        <p:nvSpPr>
          <p:cNvPr id="26" name="Textfeld 25">
            <a:extLst>
              <a:ext uri="{FF2B5EF4-FFF2-40B4-BE49-F238E27FC236}">
                <a16:creationId xmlns:a16="http://schemas.microsoft.com/office/drawing/2014/main" id="{CFB3D582-6310-396D-E6D1-D61BB1C388B4}"/>
              </a:ext>
            </a:extLst>
          </p:cNvPr>
          <p:cNvSpPr txBox="1"/>
          <p:nvPr/>
        </p:nvSpPr>
        <p:spPr>
          <a:xfrm>
            <a:off x="371475" y="3458316"/>
            <a:ext cx="7078032" cy="338554"/>
          </a:xfrm>
          <a:prstGeom prst="rect">
            <a:avLst/>
          </a:prstGeom>
          <a:noFill/>
        </p:spPr>
        <p:txBody>
          <a:bodyPr wrap="square" rtlCol="0">
            <a:spAutoFit/>
          </a:bodyPr>
          <a:lstStyle/>
          <a:p>
            <a:pPr>
              <a:spcBef>
                <a:spcPts val="600"/>
              </a:spcBef>
            </a:pPr>
            <a:r>
              <a:rPr lang="de-DE" sz="1600">
                <a:solidFill>
                  <a:srgbClr val="FF0000"/>
                </a:solidFill>
                <a:latin typeface="News Gothic MT" panose="020B0504020203020204" pitchFamily="34" charset="0"/>
              </a:rPr>
              <a:t>b) Aus der Andenregion Südamerikas</a:t>
            </a:r>
          </a:p>
        </p:txBody>
      </p:sp>
      <p:sp>
        <p:nvSpPr>
          <p:cNvPr id="27" name="Textfeld 26">
            <a:extLst>
              <a:ext uri="{FF2B5EF4-FFF2-40B4-BE49-F238E27FC236}">
                <a16:creationId xmlns:a16="http://schemas.microsoft.com/office/drawing/2014/main" id="{B64BB431-0096-83C4-15B2-D4C1527DF5B9}"/>
              </a:ext>
            </a:extLst>
          </p:cNvPr>
          <p:cNvSpPr txBox="1"/>
          <p:nvPr/>
        </p:nvSpPr>
        <p:spPr>
          <a:xfrm>
            <a:off x="371475" y="4161451"/>
            <a:ext cx="7626672" cy="335798"/>
          </a:xfrm>
          <a:prstGeom prst="rect">
            <a:avLst/>
          </a:prstGeom>
          <a:noFill/>
        </p:spPr>
        <p:txBody>
          <a:bodyPr wrap="square" rtlCol="0">
            <a:spAutoFit/>
          </a:bodyPr>
          <a:lstStyle/>
          <a:p>
            <a:pPr>
              <a:lnSpc>
                <a:spcPct val="107000"/>
              </a:lnSpc>
              <a:spcAft>
                <a:spcPts val="800"/>
              </a:spcAft>
            </a:pPr>
            <a:r>
              <a:rPr lang="de-DE" sz="1600" kern="50">
                <a:effectLst/>
                <a:latin typeface="News Gothic MT" panose="020B0504020203020204" pitchFamily="34" charset="0"/>
                <a:ea typeface="SimSun" panose="02010600030101010101" pitchFamily="2" charset="-122"/>
              </a:rPr>
              <a:t>c) Aus dem Nilgebiet in Ägypten</a:t>
            </a:r>
          </a:p>
        </p:txBody>
      </p:sp>
      <p:pic>
        <p:nvPicPr>
          <p:cNvPr id="3" name="Grafik 2" descr="Ein Bild, das Schnee, Kartoffel, Bedeckt, Orangen enthält.&#10;&#10;Automatisch generierte Beschreibung">
            <a:extLst>
              <a:ext uri="{FF2B5EF4-FFF2-40B4-BE49-F238E27FC236}">
                <a16:creationId xmlns:a16="http://schemas.microsoft.com/office/drawing/2014/main" id="{BF76D357-AAA0-7CE7-E90C-650CFDA50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6392" y="1757871"/>
            <a:ext cx="4416552" cy="4416552"/>
          </a:xfrm>
          <a:prstGeom prst="rect">
            <a:avLst/>
          </a:prstGeom>
        </p:spPr>
      </p:pic>
      <p:sp>
        <p:nvSpPr>
          <p:cNvPr id="4" name="Textfeld 3">
            <a:extLst>
              <a:ext uri="{FF2B5EF4-FFF2-40B4-BE49-F238E27FC236}">
                <a16:creationId xmlns:a16="http://schemas.microsoft.com/office/drawing/2014/main" id="{5DDEDD05-D5CF-95A5-9A3F-6D2FEA4E6B74}"/>
              </a:ext>
            </a:extLst>
          </p:cNvPr>
          <p:cNvSpPr txBox="1"/>
          <p:nvPr/>
        </p:nvSpPr>
        <p:spPr>
          <a:xfrm>
            <a:off x="6946392" y="6174423"/>
            <a:ext cx="6231636" cy="215444"/>
          </a:xfrm>
          <a:prstGeom prst="rect">
            <a:avLst/>
          </a:prstGeom>
          <a:noFill/>
        </p:spPr>
        <p:txBody>
          <a:bodyPr wrap="square">
            <a:spAutoFit/>
          </a:bodyPr>
          <a:lstStyle/>
          <a:p>
            <a:r>
              <a:rPr lang="de-DE" sz="800" err="1"/>
              <a:t>Erkaha</a:t>
            </a:r>
            <a:r>
              <a:rPr lang="de-DE" sz="800"/>
              <a:t>, CC BY-SA 4.0 &lt;https://creativecommons.org/licenses/by-sa/4.0&gt;, via Wikimedia Commons</a:t>
            </a:r>
          </a:p>
        </p:txBody>
      </p:sp>
    </p:spTree>
    <p:extLst>
      <p:ext uri="{BB962C8B-B14F-4D97-AF65-F5344CB8AC3E}">
        <p14:creationId xmlns:p14="http://schemas.microsoft.com/office/powerpoint/2010/main" val="1596759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45574"/>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250576" y="2240205"/>
            <a:ext cx="5390561" cy="3566310"/>
          </a:xfrm>
        </p:spPr>
        <p:txBody>
          <a:bodyPr/>
          <a:lstStyle/>
          <a:p>
            <a:pPr algn="ctr"/>
            <a:r>
              <a:rPr lang="de-DE" sz="3200" b="1">
                <a:solidFill>
                  <a:schemeClr val="bg1"/>
                </a:solidFill>
                <a:effectLst/>
                <a:latin typeface="News Gothic MT"/>
              </a:rPr>
              <a:t>Und zum Abschluss:</a:t>
            </a:r>
            <a:br>
              <a:rPr lang="de-DE" sz="3200" b="1">
                <a:effectLst/>
                <a:latin typeface="News Gothic MT" panose="020B0504020203020204" pitchFamily="34" charset="0"/>
              </a:rPr>
            </a:br>
            <a:r>
              <a:rPr lang="de-DE" sz="3200" b="1">
                <a:solidFill>
                  <a:schemeClr val="bg1"/>
                </a:solidFill>
                <a:effectLst/>
                <a:latin typeface="News Gothic MT"/>
              </a:rPr>
              <a:t>Kann du ein Lied auf</a:t>
            </a:r>
            <a:r>
              <a:rPr lang="de-DE" sz="3200" b="1">
                <a:solidFill>
                  <a:schemeClr val="bg1"/>
                </a:solidFill>
                <a:latin typeface="News Gothic MT"/>
              </a:rPr>
              <a:t>  </a:t>
            </a:r>
            <a:r>
              <a:rPr lang="de-DE" sz="3200" b="1">
                <a:solidFill>
                  <a:schemeClr val="bg1"/>
                </a:solidFill>
                <a:effectLst/>
                <a:latin typeface="News Gothic MT"/>
              </a:rPr>
              <a:t>Türkisch, Ukrainisch oder Ladino singen</a:t>
            </a:r>
            <a:r>
              <a:rPr lang="de-DE" sz="4000" b="1">
                <a:solidFill>
                  <a:schemeClr val="bg1"/>
                </a:solidFill>
                <a:latin typeface="News Gothic MT"/>
              </a:rPr>
              <a:t>?</a:t>
            </a: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67782651-2243-59FA-D304-E77121B4BA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20363989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9475CCA-C984-A046-88FA-B3260A1C6D9E}"/>
              </a:ext>
            </a:extLst>
          </p:cNvPr>
          <p:cNvSpPr/>
          <p:nvPr/>
        </p:nvSpPr>
        <p:spPr>
          <a:xfrm>
            <a:off x="371475" y="368300"/>
            <a:ext cx="11449050" cy="5437188"/>
          </a:xfrm>
          <a:prstGeom prst="rect">
            <a:avLst/>
          </a:prstGeom>
          <a:solidFill>
            <a:srgbClr val="EE7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B4E77C2A-2147-8747-B177-75ACC3A398AB}"/>
              </a:ext>
            </a:extLst>
          </p:cNvPr>
          <p:cNvSpPr>
            <a:spLocks noGrp="1"/>
          </p:cNvSpPr>
          <p:nvPr>
            <p:ph type="ctrTitle"/>
          </p:nvPr>
        </p:nvSpPr>
        <p:spPr>
          <a:xfrm>
            <a:off x="806116" y="845972"/>
            <a:ext cx="10536032" cy="2105776"/>
          </a:xfrm>
        </p:spPr>
        <p:txBody>
          <a:bodyPr>
            <a:noAutofit/>
          </a:bodyPr>
          <a:lstStyle/>
          <a:p>
            <a:r>
              <a:rPr lang="de-DE" sz="8000"/>
              <a:t>Das war`s!</a:t>
            </a:r>
            <a:br>
              <a:rPr lang="de-DE" sz="8000"/>
            </a:br>
            <a:r>
              <a:rPr lang="de-DE" sz="5400"/>
              <a:t>Quiz</a:t>
            </a:r>
            <a:br>
              <a:rPr lang="de-DE" sz="5400"/>
            </a:br>
            <a:r>
              <a:rPr lang="de-DE" sz="5400"/>
              <a:t>Toleranz &amp; </a:t>
            </a:r>
            <a:r>
              <a:rPr lang="de-DE" sz="5400" err="1"/>
              <a:t>gesellschaft</a:t>
            </a:r>
            <a:br>
              <a:rPr lang="de-DE" sz="8000"/>
            </a:br>
            <a:r>
              <a:rPr lang="de-DE" sz="8000"/>
              <a:t> </a:t>
            </a:r>
          </a:p>
        </p:txBody>
      </p:sp>
    </p:spTree>
    <p:extLst>
      <p:ext uri="{BB962C8B-B14F-4D97-AF65-F5344CB8AC3E}">
        <p14:creationId xmlns:p14="http://schemas.microsoft.com/office/powerpoint/2010/main" val="50677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4611757" y="945574"/>
            <a:ext cx="7029381" cy="523315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4829281" y="1152890"/>
            <a:ext cx="5891946" cy="571612"/>
          </a:xfrm>
        </p:spPr>
        <p:txBody>
          <a:bodyPr/>
          <a:lstStyle/>
          <a:p>
            <a:r>
              <a:rPr lang="de-DE" sz="2400" b="1">
                <a:solidFill>
                  <a:schemeClr val="bg1"/>
                </a:solidFill>
                <a:latin typeface="News Gothic MT" panose="020B0504020203020204" pitchFamily="34" charset="0"/>
              </a:rPr>
              <a:t>Migrationsgesellschaft</a:t>
            </a:r>
            <a:br>
              <a:rPr lang="de-DE" sz="1400">
                <a:solidFill>
                  <a:schemeClr val="bg1"/>
                </a:solidFill>
              </a:rPr>
            </a:br>
            <a:br>
              <a:rPr lang="de-DE">
                <a:solidFill>
                  <a:schemeClr val="bg1"/>
                </a:solidFill>
              </a:rPr>
            </a:br>
            <a:endParaRPr lang="de-DE">
              <a:solidFill>
                <a:schemeClr val="bg1"/>
              </a:solidFill>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3" name="Textfeld 2">
            <a:extLst>
              <a:ext uri="{FF2B5EF4-FFF2-40B4-BE49-F238E27FC236}">
                <a16:creationId xmlns:a16="http://schemas.microsoft.com/office/drawing/2014/main" id="{017304B1-9F63-DA7C-763B-68E34236E733}"/>
              </a:ext>
            </a:extLst>
          </p:cNvPr>
          <p:cNvSpPr txBox="1"/>
          <p:nvPr/>
        </p:nvSpPr>
        <p:spPr>
          <a:xfrm>
            <a:off x="4770783" y="1643896"/>
            <a:ext cx="6372359" cy="4308872"/>
          </a:xfrm>
          <a:prstGeom prst="rect">
            <a:avLst/>
          </a:prstGeom>
          <a:noFill/>
        </p:spPr>
        <p:txBody>
          <a:bodyPr wrap="square" rtlCol="0">
            <a:spAutoFit/>
          </a:bodyPr>
          <a:lstStyle/>
          <a:p>
            <a:pPr marL="285750" indent="-285750">
              <a:buFont typeface="Arial" panose="020B0604020202020204" pitchFamily="34" charset="0"/>
              <a:buChar char="•"/>
            </a:pPr>
            <a:endParaRPr lang="de-DE">
              <a:solidFill>
                <a:schemeClr val="bg1"/>
              </a:solidFill>
              <a:latin typeface="News Gothic MT" panose="020B0504020203020204" pitchFamily="34" charset="0"/>
            </a:endParaRPr>
          </a:p>
          <a:p>
            <a:pPr marL="285750" indent="-285750">
              <a:buFont typeface="Arial" panose="020B0604020202020204" pitchFamily="34" charset="0"/>
              <a:buChar char="•"/>
            </a:pPr>
            <a:r>
              <a:rPr lang="de-DE" sz="1600">
                <a:solidFill>
                  <a:schemeClr val="bg1"/>
                </a:solidFill>
                <a:latin typeface="News Gothic MT" panose="020B0504020203020204" pitchFamily="34" charset="0"/>
              </a:rPr>
              <a:t>In der Geschichte von Deutschland gab es immer Migration. Der </a:t>
            </a:r>
            <a:r>
              <a:rPr lang="de-DE" sz="1600" b="1">
                <a:solidFill>
                  <a:schemeClr val="bg1"/>
                </a:solidFill>
                <a:latin typeface="News Gothic MT" panose="020B0504020203020204" pitchFamily="34" charset="0"/>
              </a:rPr>
              <a:t>Begriff Migrationsgesellschaft </a:t>
            </a:r>
            <a:r>
              <a:rPr lang="de-DE" sz="1600">
                <a:solidFill>
                  <a:schemeClr val="bg1"/>
                </a:solidFill>
                <a:latin typeface="News Gothic MT" panose="020B0504020203020204" pitchFamily="34" charset="0"/>
              </a:rPr>
              <a:t>beschreibt eine Gesellschaft, in der diese Migration als  grundlegend und notwendig anerkannt wird</a:t>
            </a:r>
            <a:endParaRPr lang="de-DE" sz="1600">
              <a:solidFill>
                <a:schemeClr val="bg1"/>
              </a:solidFill>
              <a:latin typeface="News Gothic MT" panose="020B0504020203020204" pitchFamily="34" charset="0"/>
              <a:cs typeface="Arial" panose="020B0604020202020204" pitchFamily="34" charset="0"/>
              <a:sym typeface="Arial"/>
            </a:endParaRPr>
          </a:p>
          <a:p>
            <a:endParaRPr lang="de-DE" sz="1600">
              <a:solidFill>
                <a:schemeClr val="bg1"/>
              </a:solidFill>
              <a:latin typeface="News Gothic MT" panose="020B0504020203020204" pitchFamily="34" charset="0"/>
              <a:cs typeface="Arial" panose="020B0604020202020204" pitchFamily="34" charset="0"/>
              <a:sym typeface="Arial"/>
            </a:endParaRPr>
          </a:p>
          <a:p>
            <a:pPr marL="285750" indent="-285750">
              <a:buFont typeface="Arial" panose="020B0604020202020204" pitchFamily="34" charset="0"/>
              <a:buChar char="•"/>
            </a:pPr>
            <a:r>
              <a:rPr lang="de-DE" sz="1600">
                <a:solidFill>
                  <a:schemeClr val="bg1"/>
                </a:solidFill>
                <a:latin typeface="News Gothic MT" panose="020B0504020203020204" pitchFamily="34" charset="0"/>
              </a:rPr>
              <a:t>Der </a:t>
            </a:r>
            <a:r>
              <a:rPr lang="de-DE" sz="1600" b="1">
                <a:solidFill>
                  <a:schemeClr val="bg1"/>
                </a:solidFill>
                <a:latin typeface="News Gothic MT" panose="020B0504020203020204" pitchFamily="34" charset="0"/>
              </a:rPr>
              <a:t>Begriff </a:t>
            </a:r>
            <a:r>
              <a:rPr lang="de-DE" sz="1600">
                <a:solidFill>
                  <a:schemeClr val="bg1"/>
                </a:solidFill>
                <a:latin typeface="News Gothic MT" panose="020B0504020203020204" pitchFamily="34" charset="0"/>
              </a:rPr>
              <a:t>wurde von Paul Mecheril geprägt. </a:t>
            </a:r>
            <a:br>
              <a:rPr lang="de-DE" sz="1600">
                <a:solidFill>
                  <a:schemeClr val="bg1"/>
                </a:solidFill>
                <a:latin typeface="News Gothic MT" panose="020B0504020203020204" pitchFamily="34" charset="0"/>
              </a:rPr>
            </a:br>
            <a:r>
              <a:rPr lang="de-DE" sz="1600">
                <a:solidFill>
                  <a:schemeClr val="bg1"/>
                </a:solidFill>
                <a:latin typeface="News Gothic MT" panose="020B0504020203020204" pitchFamily="34" charset="0"/>
              </a:rPr>
              <a:t>Der Bildungswissenschaftler wollte damit deutlich machen, dass unterschiedliche Formen von Migration und mehrfache Formen von Zugehörigkeit, nicht nur im Sinne einer nationalstaatlichen Staatsangehörigkeit in der Gesellschaft relevant sind. Migration habe eine allgemeine Bedeutung für alle Teile der Gesellschaft und präge so das Selbstverständnis dieser.</a:t>
            </a:r>
          </a:p>
          <a:p>
            <a:pPr marL="285750" indent="-285750">
              <a:buFont typeface="Arial" panose="020B0604020202020204" pitchFamily="34" charset="0"/>
              <a:buChar char="•"/>
            </a:pPr>
            <a:endParaRPr lang="de-DE" sz="1600">
              <a:solidFill>
                <a:schemeClr val="bg1"/>
              </a:solidFill>
              <a:latin typeface="News Gothic MT" panose="020B0504020203020204" pitchFamily="34" charset="0"/>
            </a:endParaRPr>
          </a:p>
          <a:p>
            <a:pPr marL="285750" indent="-285750">
              <a:buFont typeface="Arial" panose="020B0604020202020204" pitchFamily="34" charset="0"/>
              <a:buChar char="•"/>
            </a:pPr>
            <a:r>
              <a:rPr lang="de-DE" sz="1600">
                <a:solidFill>
                  <a:schemeClr val="bg1"/>
                </a:solidFill>
                <a:latin typeface="News Gothic MT" panose="020B0504020203020204" pitchFamily="34" charset="0"/>
                <a:cs typeface="Arial" panose="020B0604020202020204" pitchFamily="34" charset="0"/>
                <a:sym typeface="Arial"/>
              </a:rPr>
              <a:t>Mit Migration erfolge auch eine Vielfalt von Geschichtserfahrungen und Erinnerungskulturen</a:t>
            </a:r>
          </a:p>
        </p:txBody>
      </p:sp>
      <p:pic>
        <p:nvPicPr>
          <p:cNvPr id="40" name="Grafik 39" descr="Bunte überlappende Personensymbole">
            <a:extLst>
              <a:ext uri="{FF2B5EF4-FFF2-40B4-BE49-F238E27FC236}">
                <a16:creationId xmlns:a16="http://schemas.microsoft.com/office/drawing/2014/main" id="{443C8AC2-2630-1394-2F1D-A92CEC2CB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184" y="1616401"/>
            <a:ext cx="4087517" cy="2725011"/>
          </a:xfrm>
          <a:prstGeom prst="rect">
            <a:avLst/>
          </a:prstGeom>
        </p:spPr>
      </p:pic>
    </p:spTree>
    <p:extLst>
      <p:ext uri="{BB962C8B-B14F-4D97-AF65-F5344CB8AC3E}">
        <p14:creationId xmlns:p14="http://schemas.microsoft.com/office/powerpoint/2010/main" val="3157841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30279" y="210147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06704" y="3726180"/>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a) Ihre Eltern oder Großeltern kamen, aus unterschiedlichen Gründen, nach Deutschland zum leben und arbeiten. </a:t>
            </a:r>
          </a:p>
        </p:txBody>
      </p:sp>
      <p:sp>
        <p:nvSpPr>
          <p:cNvPr id="26" name="Textfeld 25">
            <a:extLst>
              <a:ext uri="{FF2B5EF4-FFF2-40B4-BE49-F238E27FC236}">
                <a16:creationId xmlns:a16="http://schemas.microsoft.com/office/drawing/2014/main" id="{CFB3D582-6310-396D-E6D1-D61BB1C388B4}"/>
              </a:ext>
            </a:extLst>
          </p:cNvPr>
          <p:cNvSpPr txBox="1"/>
          <p:nvPr/>
        </p:nvSpPr>
        <p:spPr>
          <a:xfrm>
            <a:off x="306704" y="4440861"/>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b) Eine ihrer Großmütter hat das Konzentrations- bzw. Vernichtungslager in Auschwitz überlebt. </a:t>
            </a:r>
          </a:p>
          <a:p>
            <a:endParaRPr lang="de-DE"/>
          </a:p>
        </p:txBody>
      </p:sp>
      <p:sp>
        <p:nvSpPr>
          <p:cNvPr id="27" name="Textfeld 26">
            <a:extLst>
              <a:ext uri="{FF2B5EF4-FFF2-40B4-BE49-F238E27FC236}">
                <a16:creationId xmlns:a16="http://schemas.microsoft.com/office/drawing/2014/main" id="{B64BB431-0096-83C4-15B2-D4C1527DF5B9}"/>
              </a:ext>
            </a:extLst>
          </p:cNvPr>
          <p:cNvSpPr txBox="1"/>
          <p:nvPr/>
        </p:nvSpPr>
        <p:spPr>
          <a:xfrm>
            <a:off x="306704" y="5051627"/>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c)</a:t>
            </a:r>
            <a:r>
              <a:rPr lang="de-DE" kern="50">
                <a:solidFill>
                  <a:schemeClr val="bg1"/>
                </a:solidFill>
                <a:latin typeface="News Gothic MT" panose="020B0504020203020204" pitchFamily="34" charset="0"/>
                <a:ea typeface="SimSun" panose="02010600030101010101" pitchFamily="2" charset="-122"/>
              </a:rPr>
              <a:t> </a:t>
            </a:r>
            <a:r>
              <a:rPr lang="de-DE" kern="50">
                <a:latin typeface="News Gothic MT" panose="020B0504020203020204" pitchFamily="34" charset="0"/>
                <a:ea typeface="SimSun" panose="02010600030101010101" pitchFamily="2" charset="-122"/>
              </a:rPr>
              <a:t>Sie haben alle deutsche Vorfahren. </a:t>
            </a:r>
          </a:p>
          <a:p>
            <a:endParaRPr lang="de-DE"/>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Titel 1">
            <a:extLst>
              <a:ext uri="{FF2B5EF4-FFF2-40B4-BE49-F238E27FC236}">
                <a16:creationId xmlns:a16="http://schemas.microsoft.com/office/drawing/2014/main" id="{1B7108F2-2681-3D47-C452-A88955B4887A}"/>
              </a:ext>
            </a:extLst>
          </p:cNvPr>
          <p:cNvSpPr>
            <a:spLocks noGrp="1"/>
          </p:cNvSpPr>
          <p:nvPr>
            <p:ph type="title"/>
          </p:nvPr>
        </p:nvSpPr>
        <p:spPr>
          <a:xfrm>
            <a:off x="1017094" y="2492375"/>
            <a:ext cx="10658475" cy="762752"/>
          </a:xfrm>
        </p:spPr>
        <p:txBody>
          <a:bodyPr/>
          <a:lstStyle/>
          <a:p>
            <a:r>
              <a:rPr lang="de-DE" b="1" kern="50" cap="none">
                <a:solidFill>
                  <a:schemeClr val="bg1"/>
                </a:solidFill>
                <a:latin typeface="News Gothic MT" panose="020B0504020203020204" pitchFamily="34" charset="0"/>
                <a:ea typeface="SimSun" panose="02010600030101010101" pitchFamily="2" charset="-122"/>
              </a:rPr>
              <a:t>Welche Geschichte teilen Antonio Rüdiger, Riccardo Simonetti, Nura, Palina Rojinski und Helene Fischer? </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19" name="Textfeld 18">
            <a:extLst>
              <a:ext uri="{FF2B5EF4-FFF2-40B4-BE49-F238E27FC236}">
                <a16:creationId xmlns:a16="http://schemas.microsoft.com/office/drawing/2014/main" id="{51BD9CB2-9D13-20C0-8EE4-C25E944EA12E}"/>
              </a:ext>
            </a:extLst>
          </p:cNvPr>
          <p:cNvSpPr txBox="1"/>
          <p:nvPr/>
        </p:nvSpPr>
        <p:spPr>
          <a:xfrm>
            <a:off x="3473960" y="2045284"/>
            <a:ext cx="1191006" cy="276999"/>
          </a:xfrm>
          <a:prstGeom prst="rect">
            <a:avLst/>
          </a:prstGeom>
          <a:noFill/>
        </p:spPr>
        <p:txBody>
          <a:bodyPr wrap="square">
            <a:spAutoFit/>
          </a:bodyPr>
          <a:lstStyle/>
          <a:p>
            <a:r>
              <a:rPr lang="en-US" sz="400" err="1"/>
              <a:t>Superbass</a:t>
            </a:r>
            <a:r>
              <a:rPr lang="en-US" sz="400"/>
              <a:t>, CC BY-SA 4.0 </a:t>
            </a:r>
          </a:p>
          <a:p>
            <a:r>
              <a:rPr lang="en-US" sz="400"/>
              <a:t>&lt;https://creativecommons.org/licenses/by-sa/4.0&gt;.</a:t>
            </a:r>
            <a:endParaRPr lang="de-DE" sz="400"/>
          </a:p>
        </p:txBody>
      </p:sp>
      <p:pic>
        <p:nvPicPr>
          <p:cNvPr id="13" name="Grafik 12" descr="Ein Bild, das Person, Mann, Shirt enthält.&#10;&#10;Automatisch generierte Beschreibung">
            <a:extLst>
              <a:ext uri="{FF2B5EF4-FFF2-40B4-BE49-F238E27FC236}">
                <a16:creationId xmlns:a16="http://schemas.microsoft.com/office/drawing/2014/main" id="{CC5123CA-585E-760F-422B-27D35F4E8698}"/>
              </a:ext>
            </a:extLst>
          </p:cNvPr>
          <p:cNvPicPr>
            <a:picLocks noChangeAspect="1"/>
          </p:cNvPicPr>
          <p:nvPr/>
        </p:nvPicPr>
        <p:blipFill rotWithShape="1">
          <a:blip r:embed="rId3">
            <a:extLst>
              <a:ext uri="{28A0092B-C50C-407E-A947-70E740481C1C}">
                <a14:useLocalDpi xmlns:a14="http://schemas.microsoft.com/office/drawing/2010/main" val="0"/>
              </a:ext>
            </a:extLst>
          </a:blip>
          <a:srcRect b="9708"/>
          <a:stretch/>
        </p:blipFill>
        <p:spPr>
          <a:xfrm>
            <a:off x="349860" y="-504910"/>
            <a:ext cx="2214885" cy="2997285"/>
          </a:xfrm>
          <a:prstGeom prst="rect">
            <a:avLst/>
          </a:prstGeom>
        </p:spPr>
      </p:pic>
      <p:pic>
        <p:nvPicPr>
          <p:cNvPr id="18" name="Grafik 17" descr="Ein Bild, das Person enthält.&#10;&#10;Automatisch generierte Beschreibung">
            <a:extLst>
              <a:ext uri="{FF2B5EF4-FFF2-40B4-BE49-F238E27FC236}">
                <a16:creationId xmlns:a16="http://schemas.microsoft.com/office/drawing/2014/main" id="{9F9F65C0-0C23-A1E2-AD4C-C9D439B463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9376" y="-371241"/>
            <a:ext cx="3292366" cy="2469275"/>
          </a:xfrm>
          <a:prstGeom prst="rect">
            <a:avLst/>
          </a:prstGeom>
        </p:spPr>
      </p:pic>
      <p:sp>
        <p:nvSpPr>
          <p:cNvPr id="28" name="Textfeld 27">
            <a:extLst>
              <a:ext uri="{FF2B5EF4-FFF2-40B4-BE49-F238E27FC236}">
                <a16:creationId xmlns:a16="http://schemas.microsoft.com/office/drawing/2014/main" id="{B14B3C0E-14F9-D6E1-41D9-EA5B1CC64A7C}"/>
              </a:ext>
            </a:extLst>
          </p:cNvPr>
          <p:cNvSpPr txBox="1"/>
          <p:nvPr/>
        </p:nvSpPr>
        <p:spPr>
          <a:xfrm>
            <a:off x="374346" y="2061545"/>
            <a:ext cx="2749103" cy="184666"/>
          </a:xfrm>
          <a:prstGeom prst="rect">
            <a:avLst/>
          </a:prstGeom>
          <a:noFill/>
        </p:spPr>
        <p:txBody>
          <a:bodyPr wrap="square">
            <a:spAutoFit/>
          </a:bodyPr>
          <a:lstStyle/>
          <a:p>
            <a:r>
              <a:rPr lang="de-DE" sz="600"/>
              <a:t>Eigenes Werk, CC BY-SA 4.0, https://tinyurl.com/antoniorue</a:t>
            </a:r>
          </a:p>
        </p:txBody>
      </p:sp>
      <p:sp>
        <p:nvSpPr>
          <p:cNvPr id="16" name="Textfeld 15">
            <a:extLst>
              <a:ext uri="{FF2B5EF4-FFF2-40B4-BE49-F238E27FC236}">
                <a16:creationId xmlns:a16="http://schemas.microsoft.com/office/drawing/2014/main" id="{BCCD2FE6-4AD5-7C15-373A-9373D959BF8E}"/>
              </a:ext>
            </a:extLst>
          </p:cNvPr>
          <p:cNvSpPr txBox="1"/>
          <p:nvPr/>
        </p:nvSpPr>
        <p:spPr>
          <a:xfrm>
            <a:off x="9817550" y="1712256"/>
            <a:ext cx="2471505" cy="307777"/>
          </a:xfrm>
          <a:prstGeom prst="rect">
            <a:avLst/>
          </a:prstGeom>
          <a:noFill/>
        </p:spPr>
        <p:txBody>
          <a:bodyPr wrap="square">
            <a:spAutoFit/>
          </a:bodyPr>
          <a:lstStyle/>
          <a:p>
            <a:r>
              <a:rPr lang="en-US" sz="700"/>
              <a:t>Fred </a:t>
            </a:r>
            <a:r>
              <a:rPr lang="en-US" sz="700" err="1"/>
              <a:t>Kuhles</a:t>
            </a:r>
            <a:r>
              <a:rPr lang="en-US" sz="700"/>
              <a:t>, CC BY-SA 3.0 https://creativecommons.org/licenses/by-sa/3.0</a:t>
            </a:r>
            <a:endParaRPr lang="de-DE" sz="700"/>
          </a:p>
        </p:txBody>
      </p:sp>
      <p:pic>
        <p:nvPicPr>
          <p:cNvPr id="3" name="Grafik 2" descr="Ein Bild, das Person enthält.&#10;&#10;Automatisch generierte Beschreibung">
            <a:extLst>
              <a:ext uri="{FF2B5EF4-FFF2-40B4-BE49-F238E27FC236}">
                <a16:creationId xmlns:a16="http://schemas.microsoft.com/office/drawing/2014/main" id="{C81D3DC9-03AC-A7D3-FCB9-050E9225E09B}"/>
              </a:ext>
            </a:extLst>
          </p:cNvPr>
          <p:cNvPicPr>
            <a:picLocks noChangeAspect="1"/>
          </p:cNvPicPr>
          <p:nvPr/>
        </p:nvPicPr>
        <p:blipFill rotWithShape="1">
          <a:blip r:embed="rId5">
            <a:extLst>
              <a:ext uri="{28A0092B-C50C-407E-A947-70E740481C1C}">
                <a14:useLocalDpi xmlns:a14="http://schemas.microsoft.com/office/drawing/2010/main" val="0"/>
              </a:ext>
            </a:extLst>
          </a:blip>
          <a:srcRect b="20369"/>
          <a:stretch/>
        </p:blipFill>
        <p:spPr>
          <a:xfrm>
            <a:off x="3029092" y="-228460"/>
            <a:ext cx="1942025" cy="2319657"/>
          </a:xfrm>
          <a:prstGeom prst="rect">
            <a:avLst/>
          </a:prstGeom>
        </p:spPr>
      </p:pic>
      <p:pic>
        <p:nvPicPr>
          <p:cNvPr id="7" name="Grafik 6" descr="Ein Bild, das Person, posieren enthält.&#10;&#10;Automatisch generierte Beschreibung">
            <a:extLst>
              <a:ext uri="{FF2B5EF4-FFF2-40B4-BE49-F238E27FC236}">
                <a16:creationId xmlns:a16="http://schemas.microsoft.com/office/drawing/2014/main" id="{1B4BF239-504F-FEB7-F8DD-BD9B52196127}"/>
              </a:ext>
            </a:extLst>
          </p:cNvPr>
          <p:cNvPicPr>
            <a:picLocks noChangeAspect="1"/>
          </p:cNvPicPr>
          <p:nvPr/>
        </p:nvPicPr>
        <p:blipFill rotWithShape="1">
          <a:blip r:embed="rId6">
            <a:extLst>
              <a:ext uri="{28A0092B-C50C-407E-A947-70E740481C1C}">
                <a14:useLocalDpi xmlns:a14="http://schemas.microsoft.com/office/drawing/2010/main" val="0"/>
              </a:ext>
            </a:extLst>
          </a:blip>
          <a:srcRect b="17084"/>
          <a:stretch/>
        </p:blipFill>
        <p:spPr>
          <a:xfrm>
            <a:off x="5122352" y="-223064"/>
            <a:ext cx="1861287" cy="2469275"/>
          </a:xfrm>
          <a:prstGeom prst="rect">
            <a:avLst/>
          </a:prstGeom>
        </p:spPr>
      </p:pic>
      <p:sp>
        <p:nvSpPr>
          <p:cNvPr id="11" name="Textfeld 10">
            <a:extLst>
              <a:ext uri="{FF2B5EF4-FFF2-40B4-BE49-F238E27FC236}">
                <a16:creationId xmlns:a16="http://schemas.microsoft.com/office/drawing/2014/main" id="{DB8DADA8-212D-4C63-8E6F-B950D728B342}"/>
              </a:ext>
            </a:extLst>
          </p:cNvPr>
          <p:cNvSpPr txBox="1"/>
          <p:nvPr/>
        </p:nvSpPr>
        <p:spPr>
          <a:xfrm>
            <a:off x="5434765" y="2009140"/>
            <a:ext cx="1490472" cy="276999"/>
          </a:xfrm>
          <a:prstGeom prst="rect">
            <a:avLst/>
          </a:prstGeom>
          <a:noFill/>
        </p:spPr>
        <p:txBody>
          <a:bodyPr wrap="square" rtlCol="0">
            <a:spAutoFit/>
          </a:bodyPr>
          <a:lstStyle/>
          <a:p>
            <a:r>
              <a:rPr lang="de-DE" sz="600"/>
              <a:t>Martin Kraft, CC BY-SA 4.0, https://tinyurl.com/nura030</a:t>
            </a:r>
          </a:p>
        </p:txBody>
      </p:sp>
      <p:pic>
        <p:nvPicPr>
          <p:cNvPr id="12" name="Grafik 11" descr="Ein Bild, das Person, Kleidung enthält.&#10;&#10;Automatisch generierte Beschreibung">
            <a:extLst>
              <a:ext uri="{FF2B5EF4-FFF2-40B4-BE49-F238E27FC236}">
                <a16:creationId xmlns:a16="http://schemas.microsoft.com/office/drawing/2014/main" id="{9A372227-61EB-7CFC-FEDA-9341858204E3}"/>
              </a:ext>
            </a:extLst>
          </p:cNvPr>
          <p:cNvPicPr>
            <a:picLocks noChangeAspect="1"/>
          </p:cNvPicPr>
          <p:nvPr/>
        </p:nvPicPr>
        <p:blipFill rotWithShape="1">
          <a:blip r:embed="rId7">
            <a:extLst>
              <a:ext uri="{28A0092B-C50C-407E-A947-70E740481C1C}">
                <a14:useLocalDpi xmlns:a14="http://schemas.microsoft.com/office/drawing/2010/main" val="0"/>
              </a:ext>
            </a:extLst>
          </a:blip>
          <a:srcRect b="43500"/>
          <a:stretch/>
        </p:blipFill>
        <p:spPr>
          <a:xfrm>
            <a:off x="7252958" y="-104744"/>
            <a:ext cx="2698209" cy="2286732"/>
          </a:xfrm>
          <a:prstGeom prst="rect">
            <a:avLst/>
          </a:prstGeom>
        </p:spPr>
      </p:pic>
      <p:sp>
        <p:nvSpPr>
          <p:cNvPr id="23" name="Textfeld 22">
            <a:extLst>
              <a:ext uri="{FF2B5EF4-FFF2-40B4-BE49-F238E27FC236}">
                <a16:creationId xmlns:a16="http://schemas.microsoft.com/office/drawing/2014/main" id="{7602B45A-3699-6863-A2F9-8FDFBDA90C5F}"/>
              </a:ext>
            </a:extLst>
          </p:cNvPr>
          <p:cNvSpPr txBox="1"/>
          <p:nvPr/>
        </p:nvSpPr>
        <p:spPr>
          <a:xfrm>
            <a:off x="7069649" y="1968340"/>
            <a:ext cx="4034790" cy="153888"/>
          </a:xfrm>
          <a:prstGeom prst="rect">
            <a:avLst/>
          </a:prstGeom>
          <a:noFill/>
        </p:spPr>
        <p:txBody>
          <a:bodyPr wrap="square">
            <a:spAutoFit/>
          </a:bodyPr>
          <a:lstStyle/>
          <a:p>
            <a:r>
              <a:rPr lang="de-DE" sz="400"/>
              <a:t>Steffen Prößdorf, CC BY-SA 4.0, https://tinyurl.com/palinaro </a:t>
            </a:r>
          </a:p>
        </p:txBody>
      </p:sp>
    </p:spTree>
    <p:extLst>
      <p:ext uri="{BB962C8B-B14F-4D97-AF65-F5344CB8AC3E}">
        <p14:creationId xmlns:p14="http://schemas.microsoft.com/office/powerpoint/2010/main" val="2742641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148389" y="2605181"/>
            <a:ext cx="12488778"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3" name="Grafik 12" descr="Ein Bild, das Person, Mann, Shirt enthält.&#10;&#10;Automatisch generierte Beschreibung">
            <a:extLst>
              <a:ext uri="{FF2B5EF4-FFF2-40B4-BE49-F238E27FC236}">
                <a16:creationId xmlns:a16="http://schemas.microsoft.com/office/drawing/2014/main" id="{CC5123CA-585E-760F-422B-27D35F4E8698}"/>
              </a:ext>
            </a:extLst>
          </p:cNvPr>
          <p:cNvPicPr>
            <a:picLocks noChangeAspect="1"/>
          </p:cNvPicPr>
          <p:nvPr/>
        </p:nvPicPr>
        <p:blipFill rotWithShape="1">
          <a:blip r:embed="rId3">
            <a:extLst>
              <a:ext uri="{28A0092B-C50C-407E-A947-70E740481C1C}">
                <a14:useLocalDpi xmlns:a14="http://schemas.microsoft.com/office/drawing/2010/main" val="0"/>
              </a:ext>
            </a:extLst>
          </a:blip>
          <a:srcRect b="9708"/>
          <a:stretch/>
        </p:blipFill>
        <p:spPr>
          <a:xfrm>
            <a:off x="186021" y="-53871"/>
            <a:ext cx="2214885" cy="2997285"/>
          </a:xfrm>
          <a:prstGeom prst="rect">
            <a:avLst/>
          </a:prstGeom>
        </p:spPr>
      </p:pic>
      <p:sp>
        <p:nvSpPr>
          <p:cNvPr id="28" name="Textfeld 27">
            <a:extLst>
              <a:ext uri="{FF2B5EF4-FFF2-40B4-BE49-F238E27FC236}">
                <a16:creationId xmlns:a16="http://schemas.microsoft.com/office/drawing/2014/main" id="{B14B3C0E-14F9-D6E1-41D9-EA5B1CC64A7C}"/>
              </a:ext>
            </a:extLst>
          </p:cNvPr>
          <p:cNvSpPr txBox="1"/>
          <p:nvPr/>
        </p:nvSpPr>
        <p:spPr>
          <a:xfrm>
            <a:off x="279989" y="2709030"/>
            <a:ext cx="2749103" cy="184666"/>
          </a:xfrm>
          <a:prstGeom prst="rect">
            <a:avLst/>
          </a:prstGeom>
          <a:noFill/>
        </p:spPr>
        <p:txBody>
          <a:bodyPr wrap="square">
            <a:spAutoFit/>
          </a:bodyPr>
          <a:lstStyle/>
          <a:p>
            <a:r>
              <a:rPr lang="de-DE" sz="600"/>
              <a:t>Eigenes Werk, CC BY-SA 4.0, https://tinyurl.com/antoniorue</a:t>
            </a:r>
          </a:p>
        </p:txBody>
      </p:sp>
      <p:sp>
        <p:nvSpPr>
          <p:cNvPr id="9" name="Titel 1">
            <a:extLst>
              <a:ext uri="{FF2B5EF4-FFF2-40B4-BE49-F238E27FC236}">
                <a16:creationId xmlns:a16="http://schemas.microsoft.com/office/drawing/2014/main" id="{E2E25D04-827B-814E-F08A-2EF0E193BF65}"/>
              </a:ext>
            </a:extLst>
          </p:cNvPr>
          <p:cNvSpPr>
            <a:spLocks noGrp="1"/>
          </p:cNvSpPr>
          <p:nvPr>
            <p:ph type="title"/>
          </p:nvPr>
        </p:nvSpPr>
        <p:spPr>
          <a:xfrm>
            <a:off x="2526556" y="1508684"/>
            <a:ext cx="9293969" cy="762752"/>
          </a:xfrm>
        </p:spPr>
        <p:txBody>
          <a:bodyPr/>
          <a:lstStyle/>
          <a:p>
            <a:r>
              <a:rPr lang="de-DE" sz="2000" b="1" kern="50" cap="none">
                <a:latin typeface="News Gothic MT" panose="020B0504020203020204" pitchFamily="34" charset="0"/>
                <a:ea typeface="SimSun" panose="02010600030101010101" pitchFamily="2" charset="-122"/>
              </a:rPr>
              <a:t>Antonio Rüdiger </a:t>
            </a:r>
            <a:r>
              <a:rPr lang="de-DE" sz="2000" kern="50" cap="none">
                <a:latin typeface="News Gothic MT" panose="020B0504020203020204" pitchFamily="34" charset="0"/>
                <a:ea typeface="SimSun" panose="02010600030101010101" pitchFamily="2" charset="-122"/>
              </a:rPr>
              <a:t>ist ein deutscher Fußballspieler, der seit 2023 für Real Madrid spielt. Seine Familie kommt aus Sierra Leona und Berlin. Auch ehrenamtlich ist er engagiert: Er ist Fußballbotschafter in Sierra Leone und setzt sich seit Jahren, auch aufgrund seiner eigenen Erfahrungen, gegen Rassismus im Fußball ein.</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10" name="Titel 1">
            <a:extLst>
              <a:ext uri="{FF2B5EF4-FFF2-40B4-BE49-F238E27FC236}">
                <a16:creationId xmlns:a16="http://schemas.microsoft.com/office/drawing/2014/main" id="{F9BD0AB6-1071-BAD6-B504-3F9CF2191D6F}"/>
              </a:ext>
            </a:extLst>
          </p:cNvPr>
          <p:cNvSpPr txBox="1">
            <a:spLocks/>
          </p:cNvSpPr>
          <p:nvPr/>
        </p:nvSpPr>
        <p:spPr>
          <a:xfrm>
            <a:off x="612344" y="3776965"/>
            <a:ext cx="9293969" cy="76275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kern="1200" cap="all" baseline="0">
                <a:solidFill>
                  <a:schemeClr val="tx1"/>
                </a:solidFill>
                <a:latin typeface="+mj-lt"/>
                <a:ea typeface="+mj-ea"/>
                <a:cs typeface="+mj-cs"/>
              </a:defRPr>
            </a:lvl1pPr>
          </a:lstStyle>
          <a:p>
            <a:pPr algn="r"/>
            <a:r>
              <a:rPr lang="de-DE" sz="2000" b="1" kern="50" cap="none">
                <a:latin typeface="News Gothic MT" panose="020B0504020203020204" pitchFamily="34" charset="0"/>
                <a:ea typeface="SimSun" panose="02010600030101010101" pitchFamily="2" charset="-122"/>
              </a:rPr>
              <a:t>Palina Rojinski </a:t>
            </a:r>
            <a:r>
              <a:rPr lang="de-DE" sz="2000" kern="50" cap="none">
                <a:latin typeface="News Gothic MT" panose="020B0504020203020204" pitchFamily="34" charset="0"/>
                <a:ea typeface="SimSun" panose="02010600030101010101" pitchFamily="2" charset="-122"/>
              </a:rPr>
              <a:t>zog 1991, im Alter von 6 Jahren, von Leningrad (Russland) nach Berlin. Ihre Familie galt als sogenannte Kontingentgeflüchtete, worunter jüdische Menschen und ihre Familien fielen. Palina wurde mehrfach Deutsche Meisterin in rhythmischer Sportgymnastik, heute arbeitet sie als Moderatorin und Schauspielerin. </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pic>
        <p:nvPicPr>
          <p:cNvPr id="15" name="Grafik 14" descr="Ein Bild, das Person, Kleidung enthält.&#10;&#10;Automatisch generierte Beschreibung">
            <a:extLst>
              <a:ext uri="{FF2B5EF4-FFF2-40B4-BE49-F238E27FC236}">
                <a16:creationId xmlns:a16="http://schemas.microsoft.com/office/drawing/2014/main" id="{DFE5AD7D-2EC2-CAB1-B14A-E0B1A96E1D05}"/>
              </a:ext>
            </a:extLst>
          </p:cNvPr>
          <p:cNvPicPr>
            <a:picLocks noChangeAspect="1"/>
          </p:cNvPicPr>
          <p:nvPr/>
        </p:nvPicPr>
        <p:blipFill rotWithShape="1">
          <a:blip r:embed="rId4">
            <a:extLst>
              <a:ext uri="{28A0092B-C50C-407E-A947-70E740481C1C}">
                <a14:useLocalDpi xmlns:a14="http://schemas.microsoft.com/office/drawing/2010/main" val="0"/>
              </a:ext>
            </a:extLst>
          </a:blip>
          <a:srcRect b="43500"/>
          <a:stretch/>
        </p:blipFill>
        <p:spPr>
          <a:xfrm>
            <a:off x="9818644" y="3325112"/>
            <a:ext cx="2698209" cy="2286732"/>
          </a:xfrm>
          <a:prstGeom prst="rect">
            <a:avLst/>
          </a:prstGeom>
        </p:spPr>
      </p:pic>
      <p:sp>
        <p:nvSpPr>
          <p:cNvPr id="17" name="Textfeld 16">
            <a:extLst>
              <a:ext uri="{FF2B5EF4-FFF2-40B4-BE49-F238E27FC236}">
                <a16:creationId xmlns:a16="http://schemas.microsoft.com/office/drawing/2014/main" id="{D8FE6CEA-32B2-6B90-FF33-ED82C1AF19BD}"/>
              </a:ext>
            </a:extLst>
          </p:cNvPr>
          <p:cNvSpPr txBox="1"/>
          <p:nvPr/>
        </p:nvSpPr>
        <p:spPr>
          <a:xfrm>
            <a:off x="9641618" y="5691065"/>
            <a:ext cx="4034790" cy="153888"/>
          </a:xfrm>
          <a:prstGeom prst="rect">
            <a:avLst/>
          </a:prstGeom>
          <a:noFill/>
        </p:spPr>
        <p:txBody>
          <a:bodyPr wrap="square">
            <a:spAutoFit/>
          </a:bodyPr>
          <a:lstStyle/>
          <a:p>
            <a:r>
              <a:rPr lang="de-DE" sz="400"/>
              <a:t>Steffen Prößdorf, CC BY-SA 4.0, https://tinyurl.com/palinaro </a:t>
            </a:r>
          </a:p>
        </p:txBody>
      </p:sp>
    </p:spTree>
    <p:extLst>
      <p:ext uri="{BB962C8B-B14F-4D97-AF65-F5344CB8AC3E}">
        <p14:creationId xmlns:p14="http://schemas.microsoft.com/office/powerpoint/2010/main" val="3571187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100263" y="2409055"/>
            <a:ext cx="12392526"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9" name="Textfeld 18">
            <a:extLst>
              <a:ext uri="{FF2B5EF4-FFF2-40B4-BE49-F238E27FC236}">
                <a16:creationId xmlns:a16="http://schemas.microsoft.com/office/drawing/2014/main" id="{51BD9CB2-9D13-20C0-8EE4-C25E944EA12E}"/>
              </a:ext>
            </a:extLst>
          </p:cNvPr>
          <p:cNvSpPr txBox="1"/>
          <p:nvPr/>
        </p:nvSpPr>
        <p:spPr>
          <a:xfrm>
            <a:off x="9288574" y="6509302"/>
            <a:ext cx="1191006" cy="276999"/>
          </a:xfrm>
          <a:prstGeom prst="rect">
            <a:avLst/>
          </a:prstGeom>
          <a:noFill/>
        </p:spPr>
        <p:txBody>
          <a:bodyPr wrap="square">
            <a:spAutoFit/>
          </a:bodyPr>
          <a:lstStyle/>
          <a:p>
            <a:r>
              <a:rPr lang="en-US" sz="400" err="1"/>
              <a:t>Superbass</a:t>
            </a:r>
            <a:r>
              <a:rPr lang="en-US" sz="400"/>
              <a:t>, CC BY-SA 4.0 </a:t>
            </a:r>
          </a:p>
          <a:p>
            <a:r>
              <a:rPr lang="en-US" sz="400"/>
              <a:t>&lt;https://creativecommons.org/licenses/by-sa/4.0&gt;.</a:t>
            </a:r>
            <a:endParaRPr lang="de-DE" sz="400"/>
          </a:p>
        </p:txBody>
      </p:sp>
      <p:pic>
        <p:nvPicPr>
          <p:cNvPr id="3" name="Grafik 2" descr="Ein Bild, das Person enthält.&#10;&#10;Automatisch generierte Beschreibung">
            <a:extLst>
              <a:ext uri="{FF2B5EF4-FFF2-40B4-BE49-F238E27FC236}">
                <a16:creationId xmlns:a16="http://schemas.microsoft.com/office/drawing/2014/main" id="{C81D3DC9-03AC-A7D3-FCB9-050E9225E09B}"/>
              </a:ext>
            </a:extLst>
          </p:cNvPr>
          <p:cNvPicPr>
            <a:picLocks noChangeAspect="1"/>
          </p:cNvPicPr>
          <p:nvPr/>
        </p:nvPicPr>
        <p:blipFill rotWithShape="1">
          <a:blip r:embed="rId3">
            <a:extLst>
              <a:ext uri="{28A0092B-C50C-407E-A947-70E740481C1C}">
                <a14:useLocalDpi xmlns:a14="http://schemas.microsoft.com/office/drawing/2010/main" val="0"/>
              </a:ext>
            </a:extLst>
          </a:blip>
          <a:srcRect b="20369"/>
          <a:stretch/>
        </p:blipFill>
        <p:spPr>
          <a:xfrm>
            <a:off x="10282245" y="4447743"/>
            <a:ext cx="1942025" cy="2319657"/>
          </a:xfrm>
          <a:prstGeom prst="rect">
            <a:avLst/>
          </a:prstGeom>
        </p:spPr>
      </p:pic>
      <p:pic>
        <p:nvPicPr>
          <p:cNvPr id="7" name="Grafik 6" descr="Ein Bild, das Person, posieren enthält.&#10;&#10;Automatisch generierte Beschreibung">
            <a:extLst>
              <a:ext uri="{FF2B5EF4-FFF2-40B4-BE49-F238E27FC236}">
                <a16:creationId xmlns:a16="http://schemas.microsoft.com/office/drawing/2014/main" id="{1B4BF239-504F-FEB7-F8DD-BD9B52196127}"/>
              </a:ext>
            </a:extLst>
          </p:cNvPr>
          <p:cNvPicPr>
            <a:picLocks noChangeAspect="1"/>
          </p:cNvPicPr>
          <p:nvPr/>
        </p:nvPicPr>
        <p:blipFill rotWithShape="1">
          <a:blip r:embed="rId4">
            <a:extLst>
              <a:ext uri="{28A0092B-C50C-407E-A947-70E740481C1C}">
                <a14:useLocalDpi xmlns:a14="http://schemas.microsoft.com/office/drawing/2010/main" val="0"/>
              </a:ext>
            </a:extLst>
          </a:blip>
          <a:srcRect b="17084"/>
          <a:stretch/>
        </p:blipFill>
        <p:spPr>
          <a:xfrm>
            <a:off x="0" y="396551"/>
            <a:ext cx="1861287" cy="2469275"/>
          </a:xfrm>
          <a:prstGeom prst="rect">
            <a:avLst/>
          </a:prstGeom>
        </p:spPr>
      </p:pic>
      <p:sp>
        <p:nvSpPr>
          <p:cNvPr id="11" name="Textfeld 10">
            <a:extLst>
              <a:ext uri="{FF2B5EF4-FFF2-40B4-BE49-F238E27FC236}">
                <a16:creationId xmlns:a16="http://schemas.microsoft.com/office/drawing/2014/main" id="{DB8DADA8-212D-4C63-8E6F-B950D728B342}"/>
              </a:ext>
            </a:extLst>
          </p:cNvPr>
          <p:cNvSpPr txBox="1"/>
          <p:nvPr/>
        </p:nvSpPr>
        <p:spPr>
          <a:xfrm>
            <a:off x="0" y="2851988"/>
            <a:ext cx="1490472" cy="276999"/>
          </a:xfrm>
          <a:prstGeom prst="rect">
            <a:avLst/>
          </a:prstGeom>
          <a:noFill/>
        </p:spPr>
        <p:txBody>
          <a:bodyPr wrap="square" rtlCol="0">
            <a:spAutoFit/>
          </a:bodyPr>
          <a:lstStyle/>
          <a:p>
            <a:r>
              <a:rPr lang="de-DE" sz="600"/>
              <a:t>Martin Kraft, CC BY-SA 4.0, https://tinyurl.com/nura030</a:t>
            </a:r>
          </a:p>
        </p:txBody>
      </p:sp>
      <p:sp>
        <p:nvSpPr>
          <p:cNvPr id="2" name="Titel 1">
            <a:extLst>
              <a:ext uri="{FF2B5EF4-FFF2-40B4-BE49-F238E27FC236}">
                <a16:creationId xmlns:a16="http://schemas.microsoft.com/office/drawing/2014/main" id="{A741E164-DB4F-B17E-75A9-9C13B2837CBE}"/>
              </a:ext>
            </a:extLst>
          </p:cNvPr>
          <p:cNvSpPr>
            <a:spLocks noGrp="1"/>
          </p:cNvSpPr>
          <p:nvPr>
            <p:ph type="title"/>
          </p:nvPr>
        </p:nvSpPr>
        <p:spPr>
          <a:xfrm>
            <a:off x="2526556" y="1508684"/>
            <a:ext cx="9293969" cy="762752"/>
          </a:xfrm>
        </p:spPr>
        <p:txBody>
          <a:bodyPr/>
          <a:lstStyle/>
          <a:p>
            <a:r>
              <a:rPr lang="de-DE" sz="2000" b="1" kern="50" cap="none">
                <a:latin typeface="News Gothic MT"/>
                <a:ea typeface="SimSun"/>
              </a:rPr>
              <a:t>Nura Habib Omer </a:t>
            </a:r>
            <a:r>
              <a:rPr lang="de-DE" sz="2000" kern="50" cap="none">
                <a:latin typeface="News Gothic MT"/>
                <a:ea typeface="SimSun"/>
              </a:rPr>
              <a:t>flüchtete mit ihrer Mutter und ihren Geschwistern im Alter von 3 Jahren aus Saudi-Arabien nach Deutschland. Aufgrund familiärer Konflikte in ihrer Jugend lebte sie zeitweise in Wohngruppen und Jugendeinrichtungen. Heute ist sie eine bekannte Rapperin und Schauspielerin, die sich in ihrer Arbeit gegen Rassismus, Polizeigewalt und die aktuelle deutsche und EU-weite Asylpolitik ausspricht. </a:t>
            </a:r>
            <a:br>
              <a:rPr lang="de-DE" kern="50">
                <a:latin typeface="News Gothic MT" panose="020B0504020203020204" pitchFamily="34" charset="0"/>
                <a:ea typeface="SimSun" panose="02010600030101010101" pitchFamily="2" charset="-122"/>
              </a:rPr>
            </a:br>
            <a:endParaRPr lang="de-DE">
              <a:solidFill>
                <a:schemeClr val="bg1"/>
              </a:solidFill>
            </a:endParaRPr>
          </a:p>
        </p:txBody>
      </p:sp>
      <p:sp>
        <p:nvSpPr>
          <p:cNvPr id="4" name="Titel 1">
            <a:extLst>
              <a:ext uri="{FF2B5EF4-FFF2-40B4-BE49-F238E27FC236}">
                <a16:creationId xmlns:a16="http://schemas.microsoft.com/office/drawing/2014/main" id="{3EA2227D-F55D-E331-C43C-4AB196797E05}"/>
              </a:ext>
            </a:extLst>
          </p:cNvPr>
          <p:cNvSpPr txBox="1">
            <a:spLocks/>
          </p:cNvSpPr>
          <p:nvPr/>
        </p:nvSpPr>
        <p:spPr>
          <a:xfrm>
            <a:off x="1185611" y="4164633"/>
            <a:ext cx="9293969" cy="76275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kern="1200" cap="all" baseline="0">
                <a:solidFill>
                  <a:schemeClr val="tx1"/>
                </a:solidFill>
                <a:latin typeface="+mj-lt"/>
                <a:ea typeface="+mj-ea"/>
                <a:cs typeface="+mj-cs"/>
              </a:defRPr>
            </a:lvl1pPr>
          </a:lstStyle>
          <a:p>
            <a:pPr algn="r"/>
            <a:r>
              <a:rPr lang="de-DE" sz="2000" b="1" kern="50" cap="none">
                <a:latin typeface="News Gothic MT"/>
                <a:ea typeface="SimSun"/>
              </a:rPr>
              <a:t>Riccardo Simonetti </a:t>
            </a:r>
            <a:r>
              <a:rPr lang="de-DE" sz="2000" kern="50" cap="none">
                <a:latin typeface="News Gothic MT"/>
                <a:ea typeface="SimSun"/>
              </a:rPr>
              <a:t>kam im bayerischen Berchtesgaden zur Welt. Seine Familie stammt aus Süditalien und einige Mitglieder sind als sogenannte </a:t>
            </a:r>
            <a:r>
              <a:rPr lang="de-DE" sz="2000" i="1" kern="50" cap="none" err="1">
                <a:latin typeface="News Gothic MT"/>
                <a:ea typeface="SimSun"/>
              </a:rPr>
              <a:t>Gastarbeiter:innen</a:t>
            </a:r>
            <a:r>
              <a:rPr lang="de-DE" sz="2000" kern="50" cap="none">
                <a:latin typeface="News Gothic MT"/>
                <a:ea typeface="SimSun"/>
              </a:rPr>
              <a:t> nach Deutschland gekommen. Er selbst arbeitete schon in seiner Jugend für unterschiedliche Formate in Film und Fernsehen und ist heute ein bekannter Moderator und Influencer. Als LSBTQIA+-Aktivist setzt er sich für die Sichtbarkeit und Anerkennung queerer Menschen ein.  </a:t>
            </a:r>
            <a:br>
              <a:rPr lang="de-DE" kern="50">
                <a:latin typeface="News Gothic MT" panose="020B0504020203020204" pitchFamily="34" charset="0"/>
                <a:ea typeface="SimSun" panose="02010600030101010101" pitchFamily="2" charset="-122"/>
              </a:rPr>
            </a:br>
            <a:endParaRPr lang="de-DE">
              <a:solidFill>
                <a:schemeClr val="bg1"/>
              </a:solidFill>
            </a:endParaRPr>
          </a:p>
        </p:txBody>
      </p:sp>
    </p:spTree>
    <p:extLst>
      <p:ext uri="{BB962C8B-B14F-4D97-AF65-F5344CB8AC3E}">
        <p14:creationId xmlns:p14="http://schemas.microsoft.com/office/powerpoint/2010/main" val="4131033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100263" y="2409055"/>
            <a:ext cx="12392526"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511040" y="3228474"/>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2" name="Titel 1">
            <a:extLst>
              <a:ext uri="{FF2B5EF4-FFF2-40B4-BE49-F238E27FC236}">
                <a16:creationId xmlns:a16="http://schemas.microsoft.com/office/drawing/2014/main" id="{A741E164-DB4F-B17E-75A9-9C13B2837CBE}"/>
              </a:ext>
            </a:extLst>
          </p:cNvPr>
          <p:cNvSpPr>
            <a:spLocks noGrp="1"/>
          </p:cNvSpPr>
          <p:nvPr>
            <p:ph type="title"/>
          </p:nvPr>
        </p:nvSpPr>
        <p:spPr>
          <a:xfrm>
            <a:off x="446323" y="1626600"/>
            <a:ext cx="9293969" cy="762752"/>
          </a:xfrm>
        </p:spPr>
        <p:txBody>
          <a:bodyPr/>
          <a:lstStyle/>
          <a:p>
            <a:r>
              <a:rPr lang="de-DE" sz="2000" b="1" kern="50" cap="none">
                <a:latin typeface="News Gothic MT" panose="020B0504020203020204" pitchFamily="34" charset="0"/>
                <a:ea typeface="SimSun" panose="02010600030101010101" pitchFamily="2" charset="-122"/>
              </a:rPr>
              <a:t>Helene Fischer </a:t>
            </a:r>
            <a:r>
              <a:rPr lang="de-DE" sz="2000" kern="50" cap="none">
                <a:latin typeface="News Gothic MT" panose="020B0504020203020204" pitchFamily="34" charset="0"/>
                <a:ea typeface="SimSun" panose="02010600030101010101" pitchFamily="2" charset="-122"/>
              </a:rPr>
              <a:t>wurde in der ehemaligen Sowjetunion geboren und kam mit ihrer Familie Ende der 1980er-Jahre nach Deutschland. Ihre Familie gilt als „Russlanddeutsche“, denn Fischers Großeltern, die in einer deutschen Siedlung in der heutigen Ukraine lebten,  wurden während des Zweiten Weltkrieges  nach Sibirien zwangsumgesiedelt. Als Helene Fischer und ihre Familie nach Deutschland kamen, wurden ihre Namen „eingedeutscht“. Der Geburtsname der erfolgreichen Schlagersängerin ist </a:t>
            </a:r>
            <a:r>
              <a:rPr lang="de-DE" sz="2000" b="1" kern="50" cap="none">
                <a:latin typeface="News Gothic MT" panose="020B0504020203020204" pitchFamily="34" charset="0"/>
                <a:ea typeface="SimSun" panose="02010600030101010101" pitchFamily="2" charset="-122"/>
              </a:rPr>
              <a:t>Jelena Petrowa Fischer.  </a:t>
            </a:r>
            <a:endParaRPr lang="de-DE" b="1">
              <a:solidFill>
                <a:schemeClr val="bg1"/>
              </a:solidFill>
            </a:endParaRPr>
          </a:p>
        </p:txBody>
      </p:sp>
      <p:pic>
        <p:nvPicPr>
          <p:cNvPr id="5" name="Grafik 4" descr="Ein Bild, das Person enthält.&#10;&#10;Automatisch generierte Beschreibung">
            <a:extLst>
              <a:ext uri="{FF2B5EF4-FFF2-40B4-BE49-F238E27FC236}">
                <a16:creationId xmlns:a16="http://schemas.microsoft.com/office/drawing/2014/main" id="{9224CFD6-EB5E-49B3-5225-0D7FE14609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8584" y="3180437"/>
            <a:ext cx="4903416" cy="3677563"/>
          </a:xfrm>
          <a:prstGeom prst="rect">
            <a:avLst/>
          </a:prstGeom>
        </p:spPr>
      </p:pic>
      <p:sp>
        <p:nvSpPr>
          <p:cNvPr id="9" name="Textfeld 8">
            <a:extLst>
              <a:ext uri="{FF2B5EF4-FFF2-40B4-BE49-F238E27FC236}">
                <a16:creationId xmlns:a16="http://schemas.microsoft.com/office/drawing/2014/main" id="{880A8EF5-F418-4461-5A99-D7778EB55D79}"/>
              </a:ext>
            </a:extLst>
          </p:cNvPr>
          <p:cNvSpPr txBox="1"/>
          <p:nvPr/>
        </p:nvSpPr>
        <p:spPr>
          <a:xfrm>
            <a:off x="6534714" y="6555121"/>
            <a:ext cx="7783251" cy="230832"/>
          </a:xfrm>
          <a:prstGeom prst="rect">
            <a:avLst/>
          </a:prstGeom>
          <a:noFill/>
        </p:spPr>
        <p:txBody>
          <a:bodyPr wrap="square">
            <a:spAutoFit/>
          </a:bodyPr>
          <a:lstStyle/>
          <a:p>
            <a:r>
              <a:rPr lang="en-US" sz="900"/>
              <a:t>Fred </a:t>
            </a:r>
            <a:r>
              <a:rPr lang="en-US" sz="900" err="1"/>
              <a:t>Kuhles</a:t>
            </a:r>
            <a:r>
              <a:rPr lang="en-US" sz="900"/>
              <a:t>, CC BY-SA 3.0 &lt;https://creativecommons.org/licenses/by-sa/3.0&gt;</a:t>
            </a:r>
            <a:endParaRPr lang="de-DE" sz="900"/>
          </a:p>
        </p:txBody>
      </p:sp>
    </p:spTree>
    <p:extLst>
      <p:ext uri="{BB962C8B-B14F-4D97-AF65-F5344CB8AC3E}">
        <p14:creationId xmlns:p14="http://schemas.microsoft.com/office/powerpoint/2010/main" val="3576128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10EB63B-531F-3E4C-9FC2-637F37574D92}"/>
              </a:ext>
            </a:extLst>
          </p:cNvPr>
          <p:cNvSpPr/>
          <p:nvPr/>
        </p:nvSpPr>
        <p:spPr>
          <a:xfrm>
            <a:off x="330279" y="2101473"/>
            <a:ext cx="11449050" cy="1439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Foliennummernplatzhalter 5">
            <a:extLst>
              <a:ext uri="{FF2B5EF4-FFF2-40B4-BE49-F238E27FC236}">
                <a16:creationId xmlns:a16="http://schemas.microsoft.com/office/drawing/2014/main" id="{63526E15-5F37-BB4B-9BEB-B23F2977718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feld 24">
            <a:extLst>
              <a:ext uri="{FF2B5EF4-FFF2-40B4-BE49-F238E27FC236}">
                <a16:creationId xmlns:a16="http://schemas.microsoft.com/office/drawing/2014/main" id="{0C285F2F-7854-7B40-3291-CE9CA376F89D}"/>
              </a:ext>
            </a:extLst>
          </p:cNvPr>
          <p:cNvSpPr txBox="1"/>
          <p:nvPr/>
        </p:nvSpPr>
        <p:spPr>
          <a:xfrm>
            <a:off x="306704" y="3726180"/>
            <a:ext cx="11449050" cy="646331"/>
          </a:xfrm>
          <a:prstGeom prst="rect">
            <a:avLst/>
          </a:prstGeom>
          <a:noFill/>
        </p:spPr>
        <p:txBody>
          <a:bodyPr wrap="square" rtlCol="0">
            <a:spAutoFit/>
          </a:bodyPr>
          <a:lstStyle/>
          <a:p>
            <a:r>
              <a:rPr lang="de-DE" kern="50">
                <a:solidFill>
                  <a:srgbClr val="FF0000"/>
                </a:solidFill>
                <a:latin typeface="News Gothic MT" panose="020B0504020203020204" pitchFamily="34" charset="0"/>
                <a:ea typeface="SimSun" panose="02010600030101010101" pitchFamily="2" charset="-122"/>
              </a:rPr>
              <a:t>a) Ihre Eltern oder Großeltern kamen, aus unterschiedlichen Gründen, nach Deutschland zum leben und arbeiten. </a:t>
            </a:r>
          </a:p>
        </p:txBody>
      </p:sp>
      <p:sp>
        <p:nvSpPr>
          <p:cNvPr id="26" name="Textfeld 25">
            <a:extLst>
              <a:ext uri="{FF2B5EF4-FFF2-40B4-BE49-F238E27FC236}">
                <a16:creationId xmlns:a16="http://schemas.microsoft.com/office/drawing/2014/main" id="{CFB3D582-6310-396D-E6D1-D61BB1C388B4}"/>
              </a:ext>
            </a:extLst>
          </p:cNvPr>
          <p:cNvSpPr txBox="1"/>
          <p:nvPr/>
        </p:nvSpPr>
        <p:spPr>
          <a:xfrm>
            <a:off x="306704" y="4440861"/>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b) Eine ihrer Großmütter hat das Konzentrations- bzw. Vernichtungslager in Auschwitz überlebt. </a:t>
            </a:r>
          </a:p>
          <a:p>
            <a:endParaRPr lang="de-DE"/>
          </a:p>
        </p:txBody>
      </p:sp>
      <p:sp>
        <p:nvSpPr>
          <p:cNvPr id="27" name="Textfeld 26">
            <a:extLst>
              <a:ext uri="{FF2B5EF4-FFF2-40B4-BE49-F238E27FC236}">
                <a16:creationId xmlns:a16="http://schemas.microsoft.com/office/drawing/2014/main" id="{B64BB431-0096-83C4-15B2-D4C1527DF5B9}"/>
              </a:ext>
            </a:extLst>
          </p:cNvPr>
          <p:cNvSpPr txBox="1"/>
          <p:nvPr/>
        </p:nvSpPr>
        <p:spPr>
          <a:xfrm>
            <a:off x="306704" y="5051627"/>
            <a:ext cx="11449050" cy="646331"/>
          </a:xfrm>
          <a:prstGeom prst="rect">
            <a:avLst/>
          </a:prstGeom>
          <a:noFill/>
        </p:spPr>
        <p:txBody>
          <a:bodyPr wrap="square" rtlCol="0">
            <a:spAutoFit/>
          </a:bodyPr>
          <a:lstStyle/>
          <a:p>
            <a:r>
              <a:rPr lang="de-DE" kern="50">
                <a:latin typeface="News Gothic MT" panose="020B0504020203020204" pitchFamily="34" charset="0"/>
                <a:ea typeface="SimSun" panose="02010600030101010101" pitchFamily="2" charset="-122"/>
              </a:rPr>
              <a:t>c)</a:t>
            </a:r>
            <a:r>
              <a:rPr lang="de-DE" kern="50">
                <a:solidFill>
                  <a:schemeClr val="bg1"/>
                </a:solidFill>
                <a:latin typeface="News Gothic MT" panose="020B0504020203020204" pitchFamily="34" charset="0"/>
                <a:ea typeface="SimSun" panose="02010600030101010101" pitchFamily="2" charset="-122"/>
              </a:rPr>
              <a:t> </a:t>
            </a:r>
            <a:r>
              <a:rPr lang="de-DE" kern="50">
                <a:latin typeface="News Gothic MT" panose="020B0504020203020204" pitchFamily="34" charset="0"/>
                <a:ea typeface="SimSun" panose="02010600030101010101" pitchFamily="2" charset="-122"/>
              </a:rPr>
              <a:t>Sie haben alle deutsche Vorfahren. </a:t>
            </a:r>
          </a:p>
          <a:p>
            <a:endParaRPr lang="de-DE"/>
          </a:p>
        </p:txBody>
      </p:sp>
      <p:sp>
        <p:nvSpPr>
          <p:cNvPr id="14" name="AutoShape 2" descr="Image">
            <a:extLst>
              <a:ext uri="{FF2B5EF4-FFF2-40B4-BE49-F238E27FC236}">
                <a16:creationId xmlns:a16="http://schemas.microsoft.com/office/drawing/2014/main" id="{9B6C3808-8303-2154-7462-937F663B937C}"/>
              </a:ext>
            </a:extLst>
          </p:cNvPr>
          <p:cNvSpPr>
            <a:spLocks noChangeAspect="1" noChangeArrowheads="1"/>
          </p:cNvSpPr>
          <p:nvPr/>
        </p:nvSpPr>
        <p:spPr bwMode="auto">
          <a:xfrm>
            <a:off x="4663440" y="3276600"/>
            <a:ext cx="1584960" cy="158496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Titel 1">
            <a:extLst>
              <a:ext uri="{FF2B5EF4-FFF2-40B4-BE49-F238E27FC236}">
                <a16:creationId xmlns:a16="http://schemas.microsoft.com/office/drawing/2014/main" id="{1B7108F2-2681-3D47-C452-A88955B4887A}"/>
              </a:ext>
            </a:extLst>
          </p:cNvPr>
          <p:cNvSpPr>
            <a:spLocks noGrp="1"/>
          </p:cNvSpPr>
          <p:nvPr>
            <p:ph type="title"/>
          </p:nvPr>
        </p:nvSpPr>
        <p:spPr>
          <a:xfrm>
            <a:off x="1017094" y="2492375"/>
            <a:ext cx="10658475" cy="762752"/>
          </a:xfrm>
        </p:spPr>
        <p:txBody>
          <a:bodyPr/>
          <a:lstStyle/>
          <a:p>
            <a:r>
              <a:rPr lang="de-DE" b="1" kern="50" cap="none">
                <a:solidFill>
                  <a:schemeClr val="bg1"/>
                </a:solidFill>
                <a:latin typeface="News Gothic MT" panose="020B0504020203020204" pitchFamily="34" charset="0"/>
                <a:ea typeface="SimSun" panose="02010600030101010101" pitchFamily="2" charset="-122"/>
              </a:rPr>
              <a:t>Welche Geschichte teilen Antonio Rüdiger, Riccardo Simonetti, Nura, Palina Rojinski und Helene Fischer? </a:t>
            </a:r>
            <a:br>
              <a:rPr lang="de-DE" kern="50">
                <a:solidFill>
                  <a:schemeClr val="bg1"/>
                </a:solidFill>
                <a:latin typeface="News Gothic MT" panose="020B0504020203020204" pitchFamily="34" charset="0"/>
                <a:ea typeface="SimSun" panose="02010600030101010101" pitchFamily="2" charset="-122"/>
              </a:rPr>
            </a:br>
            <a:endParaRPr lang="de-DE">
              <a:solidFill>
                <a:schemeClr val="bg1"/>
              </a:solidFill>
            </a:endParaRPr>
          </a:p>
        </p:txBody>
      </p:sp>
      <p:sp>
        <p:nvSpPr>
          <p:cNvPr id="19" name="Textfeld 18">
            <a:extLst>
              <a:ext uri="{FF2B5EF4-FFF2-40B4-BE49-F238E27FC236}">
                <a16:creationId xmlns:a16="http://schemas.microsoft.com/office/drawing/2014/main" id="{51BD9CB2-9D13-20C0-8EE4-C25E944EA12E}"/>
              </a:ext>
            </a:extLst>
          </p:cNvPr>
          <p:cNvSpPr txBox="1"/>
          <p:nvPr/>
        </p:nvSpPr>
        <p:spPr>
          <a:xfrm>
            <a:off x="3473960" y="2045284"/>
            <a:ext cx="1191006" cy="276999"/>
          </a:xfrm>
          <a:prstGeom prst="rect">
            <a:avLst/>
          </a:prstGeom>
          <a:noFill/>
        </p:spPr>
        <p:txBody>
          <a:bodyPr wrap="square">
            <a:spAutoFit/>
          </a:bodyPr>
          <a:lstStyle/>
          <a:p>
            <a:r>
              <a:rPr lang="en-US" sz="400" err="1"/>
              <a:t>Superbass</a:t>
            </a:r>
            <a:r>
              <a:rPr lang="en-US" sz="400"/>
              <a:t>, CC BY-SA 4.0 </a:t>
            </a:r>
          </a:p>
          <a:p>
            <a:r>
              <a:rPr lang="en-US" sz="400"/>
              <a:t>&lt;https://creativecommons.org/licenses/by-sa/4.0&gt;.</a:t>
            </a:r>
            <a:endParaRPr lang="de-DE" sz="400"/>
          </a:p>
        </p:txBody>
      </p:sp>
      <p:pic>
        <p:nvPicPr>
          <p:cNvPr id="13" name="Grafik 12" descr="Ein Bild, das Person, Mann, Shirt enthält.&#10;&#10;Automatisch generierte Beschreibung">
            <a:extLst>
              <a:ext uri="{FF2B5EF4-FFF2-40B4-BE49-F238E27FC236}">
                <a16:creationId xmlns:a16="http://schemas.microsoft.com/office/drawing/2014/main" id="{CC5123CA-585E-760F-422B-27D35F4E8698}"/>
              </a:ext>
            </a:extLst>
          </p:cNvPr>
          <p:cNvPicPr>
            <a:picLocks noChangeAspect="1"/>
          </p:cNvPicPr>
          <p:nvPr/>
        </p:nvPicPr>
        <p:blipFill rotWithShape="1">
          <a:blip r:embed="rId3">
            <a:extLst>
              <a:ext uri="{28A0092B-C50C-407E-A947-70E740481C1C}">
                <a14:useLocalDpi xmlns:a14="http://schemas.microsoft.com/office/drawing/2010/main" val="0"/>
              </a:ext>
            </a:extLst>
          </a:blip>
          <a:srcRect b="9708"/>
          <a:stretch/>
        </p:blipFill>
        <p:spPr>
          <a:xfrm>
            <a:off x="349860" y="-504910"/>
            <a:ext cx="2214885" cy="2997285"/>
          </a:xfrm>
          <a:prstGeom prst="rect">
            <a:avLst/>
          </a:prstGeom>
        </p:spPr>
      </p:pic>
      <p:pic>
        <p:nvPicPr>
          <p:cNvPr id="18" name="Grafik 17" descr="Ein Bild, das Person enthält.&#10;&#10;Automatisch generierte Beschreibung">
            <a:extLst>
              <a:ext uri="{FF2B5EF4-FFF2-40B4-BE49-F238E27FC236}">
                <a16:creationId xmlns:a16="http://schemas.microsoft.com/office/drawing/2014/main" id="{9F9F65C0-0C23-A1E2-AD4C-C9D439B463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9376" y="-371241"/>
            <a:ext cx="3292366" cy="2469275"/>
          </a:xfrm>
          <a:prstGeom prst="rect">
            <a:avLst/>
          </a:prstGeom>
        </p:spPr>
      </p:pic>
      <p:sp>
        <p:nvSpPr>
          <p:cNvPr id="28" name="Textfeld 27">
            <a:extLst>
              <a:ext uri="{FF2B5EF4-FFF2-40B4-BE49-F238E27FC236}">
                <a16:creationId xmlns:a16="http://schemas.microsoft.com/office/drawing/2014/main" id="{B14B3C0E-14F9-D6E1-41D9-EA5B1CC64A7C}"/>
              </a:ext>
            </a:extLst>
          </p:cNvPr>
          <p:cNvSpPr txBox="1"/>
          <p:nvPr/>
        </p:nvSpPr>
        <p:spPr>
          <a:xfrm>
            <a:off x="374346" y="2061545"/>
            <a:ext cx="2749103" cy="184666"/>
          </a:xfrm>
          <a:prstGeom prst="rect">
            <a:avLst/>
          </a:prstGeom>
          <a:noFill/>
        </p:spPr>
        <p:txBody>
          <a:bodyPr wrap="square">
            <a:spAutoFit/>
          </a:bodyPr>
          <a:lstStyle/>
          <a:p>
            <a:r>
              <a:rPr lang="de-DE" sz="600"/>
              <a:t>Eigenes Werk, CC BY-SA 4.0, https://tinyurl.com/antoniorue</a:t>
            </a:r>
          </a:p>
        </p:txBody>
      </p:sp>
      <p:sp>
        <p:nvSpPr>
          <p:cNvPr id="16" name="Textfeld 15">
            <a:extLst>
              <a:ext uri="{FF2B5EF4-FFF2-40B4-BE49-F238E27FC236}">
                <a16:creationId xmlns:a16="http://schemas.microsoft.com/office/drawing/2014/main" id="{BCCD2FE6-4AD5-7C15-373A-9373D959BF8E}"/>
              </a:ext>
            </a:extLst>
          </p:cNvPr>
          <p:cNvSpPr txBox="1"/>
          <p:nvPr/>
        </p:nvSpPr>
        <p:spPr>
          <a:xfrm>
            <a:off x="9817550" y="1712256"/>
            <a:ext cx="2471505" cy="307777"/>
          </a:xfrm>
          <a:prstGeom prst="rect">
            <a:avLst/>
          </a:prstGeom>
          <a:noFill/>
        </p:spPr>
        <p:txBody>
          <a:bodyPr wrap="square">
            <a:spAutoFit/>
          </a:bodyPr>
          <a:lstStyle/>
          <a:p>
            <a:r>
              <a:rPr lang="en-US" sz="700"/>
              <a:t>Fred </a:t>
            </a:r>
            <a:r>
              <a:rPr lang="en-US" sz="700" err="1"/>
              <a:t>Kuhles</a:t>
            </a:r>
            <a:r>
              <a:rPr lang="en-US" sz="700"/>
              <a:t>, CC BY-SA 3.0 https://creativecommons.org/licenses/by-sa/3.0</a:t>
            </a:r>
            <a:endParaRPr lang="de-DE" sz="700"/>
          </a:p>
        </p:txBody>
      </p:sp>
      <p:pic>
        <p:nvPicPr>
          <p:cNvPr id="3" name="Grafik 2" descr="Ein Bild, das Person enthält.&#10;&#10;Automatisch generierte Beschreibung">
            <a:extLst>
              <a:ext uri="{FF2B5EF4-FFF2-40B4-BE49-F238E27FC236}">
                <a16:creationId xmlns:a16="http://schemas.microsoft.com/office/drawing/2014/main" id="{C81D3DC9-03AC-A7D3-FCB9-050E9225E09B}"/>
              </a:ext>
            </a:extLst>
          </p:cNvPr>
          <p:cNvPicPr>
            <a:picLocks noChangeAspect="1"/>
          </p:cNvPicPr>
          <p:nvPr/>
        </p:nvPicPr>
        <p:blipFill rotWithShape="1">
          <a:blip r:embed="rId5">
            <a:extLst>
              <a:ext uri="{28A0092B-C50C-407E-A947-70E740481C1C}">
                <a14:useLocalDpi xmlns:a14="http://schemas.microsoft.com/office/drawing/2010/main" val="0"/>
              </a:ext>
            </a:extLst>
          </a:blip>
          <a:srcRect b="20369"/>
          <a:stretch/>
        </p:blipFill>
        <p:spPr>
          <a:xfrm>
            <a:off x="3029092" y="-228460"/>
            <a:ext cx="1942025" cy="2319657"/>
          </a:xfrm>
          <a:prstGeom prst="rect">
            <a:avLst/>
          </a:prstGeom>
        </p:spPr>
      </p:pic>
      <p:pic>
        <p:nvPicPr>
          <p:cNvPr id="7" name="Grafik 6" descr="Ein Bild, das Person, posieren enthält.&#10;&#10;Automatisch generierte Beschreibung">
            <a:extLst>
              <a:ext uri="{FF2B5EF4-FFF2-40B4-BE49-F238E27FC236}">
                <a16:creationId xmlns:a16="http://schemas.microsoft.com/office/drawing/2014/main" id="{1B4BF239-504F-FEB7-F8DD-BD9B52196127}"/>
              </a:ext>
            </a:extLst>
          </p:cNvPr>
          <p:cNvPicPr>
            <a:picLocks noChangeAspect="1"/>
          </p:cNvPicPr>
          <p:nvPr/>
        </p:nvPicPr>
        <p:blipFill rotWithShape="1">
          <a:blip r:embed="rId6">
            <a:extLst>
              <a:ext uri="{28A0092B-C50C-407E-A947-70E740481C1C}">
                <a14:useLocalDpi xmlns:a14="http://schemas.microsoft.com/office/drawing/2010/main" val="0"/>
              </a:ext>
            </a:extLst>
          </a:blip>
          <a:srcRect b="17084"/>
          <a:stretch/>
        </p:blipFill>
        <p:spPr>
          <a:xfrm>
            <a:off x="5122352" y="-223064"/>
            <a:ext cx="1861287" cy="2469275"/>
          </a:xfrm>
          <a:prstGeom prst="rect">
            <a:avLst/>
          </a:prstGeom>
        </p:spPr>
      </p:pic>
      <p:sp>
        <p:nvSpPr>
          <p:cNvPr id="11" name="Textfeld 10">
            <a:extLst>
              <a:ext uri="{FF2B5EF4-FFF2-40B4-BE49-F238E27FC236}">
                <a16:creationId xmlns:a16="http://schemas.microsoft.com/office/drawing/2014/main" id="{DB8DADA8-212D-4C63-8E6F-B950D728B342}"/>
              </a:ext>
            </a:extLst>
          </p:cNvPr>
          <p:cNvSpPr txBox="1"/>
          <p:nvPr/>
        </p:nvSpPr>
        <p:spPr>
          <a:xfrm>
            <a:off x="5434765" y="2009140"/>
            <a:ext cx="1490472" cy="276999"/>
          </a:xfrm>
          <a:prstGeom prst="rect">
            <a:avLst/>
          </a:prstGeom>
          <a:noFill/>
        </p:spPr>
        <p:txBody>
          <a:bodyPr wrap="square" rtlCol="0">
            <a:spAutoFit/>
          </a:bodyPr>
          <a:lstStyle/>
          <a:p>
            <a:r>
              <a:rPr lang="de-DE" sz="600"/>
              <a:t>Martin Kraft, CC BY-SA 4.0, https://tinyurl.com/nura030</a:t>
            </a:r>
          </a:p>
        </p:txBody>
      </p:sp>
      <p:pic>
        <p:nvPicPr>
          <p:cNvPr id="12" name="Grafik 11" descr="Ein Bild, das Person, Kleidung enthält.&#10;&#10;Automatisch generierte Beschreibung">
            <a:extLst>
              <a:ext uri="{FF2B5EF4-FFF2-40B4-BE49-F238E27FC236}">
                <a16:creationId xmlns:a16="http://schemas.microsoft.com/office/drawing/2014/main" id="{9A372227-61EB-7CFC-FEDA-9341858204E3}"/>
              </a:ext>
            </a:extLst>
          </p:cNvPr>
          <p:cNvPicPr>
            <a:picLocks noChangeAspect="1"/>
          </p:cNvPicPr>
          <p:nvPr/>
        </p:nvPicPr>
        <p:blipFill rotWithShape="1">
          <a:blip r:embed="rId7">
            <a:extLst>
              <a:ext uri="{28A0092B-C50C-407E-A947-70E740481C1C}">
                <a14:useLocalDpi xmlns:a14="http://schemas.microsoft.com/office/drawing/2010/main" val="0"/>
              </a:ext>
            </a:extLst>
          </a:blip>
          <a:srcRect b="43500"/>
          <a:stretch/>
        </p:blipFill>
        <p:spPr>
          <a:xfrm>
            <a:off x="7252958" y="-104744"/>
            <a:ext cx="2698209" cy="2286732"/>
          </a:xfrm>
          <a:prstGeom prst="rect">
            <a:avLst/>
          </a:prstGeom>
        </p:spPr>
      </p:pic>
      <p:sp>
        <p:nvSpPr>
          <p:cNvPr id="23" name="Textfeld 22">
            <a:extLst>
              <a:ext uri="{FF2B5EF4-FFF2-40B4-BE49-F238E27FC236}">
                <a16:creationId xmlns:a16="http://schemas.microsoft.com/office/drawing/2014/main" id="{7602B45A-3699-6863-A2F9-8FDFBDA90C5F}"/>
              </a:ext>
            </a:extLst>
          </p:cNvPr>
          <p:cNvSpPr txBox="1"/>
          <p:nvPr/>
        </p:nvSpPr>
        <p:spPr>
          <a:xfrm>
            <a:off x="7069649" y="1968340"/>
            <a:ext cx="4034790" cy="153888"/>
          </a:xfrm>
          <a:prstGeom prst="rect">
            <a:avLst/>
          </a:prstGeom>
          <a:noFill/>
        </p:spPr>
        <p:txBody>
          <a:bodyPr wrap="square">
            <a:spAutoFit/>
          </a:bodyPr>
          <a:lstStyle/>
          <a:p>
            <a:r>
              <a:rPr lang="de-DE" sz="400"/>
              <a:t>Steffen Prößdorf, CC BY-SA 4.0, https://tinyurl.com/palinaro </a:t>
            </a:r>
          </a:p>
        </p:txBody>
      </p:sp>
    </p:spTree>
    <p:extLst>
      <p:ext uri="{BB962C8B-B14F-4D97-AF65-F5344CB8AC3E}">
        <p14:creationId xmlns:p14="http://schemas.microsoft.com/office/powerpoint/2010/main" val="3830686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9593F3D8-6FF5-6244-B662-ED0E9EA72777}"/>
              </a:ext>
            </a:extLst>
          </p:cNvPr>
          <p:cNvSpPr/>
          <p:nvPr/>
        </p:nvSpPr>
        <p:spPr>
          <a:xfrm>
            <a:off x="6096000" y="971453"/>
            <a:ext cx="5545138" cy="4598088"/>
          </a:xfrm>
          <a:prstGeom prst="rect">
            <a:avLst/>
          </a:prstGeom>
          <a:solidFill>
            <a:srgbClr val="5486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el 1">
            <a:extLst>
              <a:ext uri="{FF2B5EF4-FFF2-40B4-BE49-F238E27FC236}">
                <a16:creationId xmlns:a16="http://schemas.microsoft.com/office/drawing/2014/main" id="{3B521F2B-6254-E048-AD5B-5B4771099DF3}"/>
              </a:ext>
            </a:extLst>
          </p:cNvPr>
          <p:cNvSpPr>
            <a:spLocks noGrp="1"/>
          </p:cNvSpPr>
          <p:nvPr>
            <p:ph type="title"/>
          </p:nvPr>
        </p:nvSpPr>
        <p:spPr>
          <a:xfrm>
            <a:off x="6392069" y="2240205"/>
            <a:ext cx="4953000" cy="3566310"/>
          </a:xfrm>
        </p:spPr>
        <p:txBody>
          <a:bodyPr/>
          <a:lstStyle/>
          <a:p>
            <a:pPr algn="ctr"/>
            <a:r>
              <a:rPr lang="de-DE" b="1">
                <a:solidFill>
                  <a:srgbClr val="FAFAFA"/>
                </a:solidFill>
                <a:latin typeface="News Gothic MT" panose="020B0504020203020204" pitchFamily="34" charset="0"/>
                <a:ea typeface="+mj-lt"/>
                <a:cs typeface="+mj-lt"/>
              </a:rPr>
              <a:t>Kannst Du in mehr als drei Sprachen „Herzlich Willkommen“ </a:t>
            </a:r>
            <a:br>
              <a:rPr lang="de-DE" b="1">
                <a:solidFill>
                  <a:srgbClr val="FAFAFA"/>
                </a:solidFill>
                <a:latin typeface="News Gothic MT" panose="020B0504020203020204" pitchFamily="34" charset="0"/>
                <a:ea typeface="+mj-lt"/>
                <a:cs typeface="+mj-lt"/>
              </a:rPr>
            </a:br>
            <a:r>
              <a:rPr lang="de-DE" b="1">
                <a:solidFill>
                  <a:srgbClr val="FAFAFA"/>
                </a:solidFill>
                <a:latin typeface="News Gothic MT" panose="020B0504020203020204" pitchFamily="34" charset="0"/>
                <a:ea typeface="+mj-lt"/>
                <a:cs typeface="+mj-lt"/>
              </a:rPr>
              <a:t>sagen?</a:t>
            </a:r>
            <a:br>
              <a:rPr lang="de-DE" b="1">
                <a:ea typeface="+mj-lt"/>
                <a:cs typeface="+mj-lt"/>
              </a:rPr>
            </a:br>
            <a:endParaRPr lang="de-DE" b="1">
              <a:ea typeface="+mj-lt"/>
              <a:cs typeface="+mj-lt"/>
            </a:endParaRPr>
          </a:p>
        </p:txBody>
      </p:sp>
      <p:sp>
        <p:nvSpPr>
          <p:cNvPr id="6" name="Foliennummernplatzhalter 5">
            <a:extLst>
              <a:ext uri="{FF2B5EF4-FFF2-40B4-BE49-F238E27FC236}">
                <a16:creationId xmlns:a16="http://schemas.microsoft.com/office/drawing/2014/main" id="{954DACAE-8758-4C49-8B0C-249F2BBB59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6CD362-4671-DB4B-98F3-FA38A96A1754}" type="slidenum">
              <a:rPr kumimoji="0" lang="de-DE" sz="1200" b="1"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1"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3" name="Grafik 2">
            <a:extLst>
              <a:ext uri="{FF2B5EF4-FFF2-40B4-BE49-F238E27FC236}">
                <a16:creationId xmlns:a16="http://schemas.microsoft.com/office/drawing/2014/main" id="{C381C6D3-C667-74BA-C916-64EEB00A70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984" y="1327739"/>
            <a:ext cx="3833758" cy="3833758"/>
          </a:xfrm>
          <a:prstGeom prst="rect">
            <a:avLst/>
          </a:prstGeom>
        </p:spPr>
      </p:pic>
    </p:spTree>
    <p:extLst>
      <p:ext uri="{BB962C8B-B14F-4D97-AF65-F5344CB8AC3E}">
        <p14:creationId xmlns:p14="http://schemas.microsoft.com/office/powerpoint/2010/main" val="3789125"/>
      </p:ext>
    </p:extLst>
  </p:cSld>
  <p:clrMapOvr>
    <a:masterClrMapping/>
  </p:clrMapOvr>
</p:sld>
</file>

<file path=ppt/theme/theme1.xml><?xml version="1.0" encoding="utf-8"?>
<a:theme xmlns:a="http://schemas.openxmlformats.org/drawingml/2006/main" name="1_Office">
  <a:themeElements>
    <a:clrScheme name="ToleranzRäume">
      <a:dk1>
        <a:srgbClr val="000000"/>
      </a:dk1>
      <a:lt1>
        <a:srgbClr val="FFFFFF"/>
      </a:lt1>
      <a:dk2>
        <a:srgbClr val="767776"/>
      </a:dk2>
      <a:lt2>
        <a:srgbClr val="E7E6E6"/>
      </a:lt2>
      <a:accent1>
        <a:srgbClr val="4F7CB1"/>
      </a:accent1>
      <a:accent2>
        <a:srgbClr val="555685"/>
      </a:accent2>
      <a:accent3>
        <a:srgbClr val="DF5555"/>
      </a:accent3>
      <a:accent4>
        <a:srgbClr val="E5713E"/>
      </a:accent4>
      <a:accent5>
        <a:srgbClr val="F3B463"/>
      </a:accent5>
      <a:accent6>
        <a:srgbClr val="57B9A3"/>
      </a:accent6>
      <a:hlink>
        <a:srgbClr val="57B9A3"/>
      </a:hlink>
      <a:folHlink>
        <a:srgbClr val="4F7CB1"/>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432ab58-9adb-48ae-8612-b883f81be93a">
      <Terms xmlns="http://schemas.microsoft.com/office/infopath/2007/PartnerControls"/>
    </lcf76f155ced4ddcb4097134ff3c332f>
    <TaxCatchAll xmlns="ca30a400-2da2-4f73-80a0-f351bad52d9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8EA3DB7B0B2CB044B459BF9513DAACBF" ma:contentTypeVersion="17" ma:contentTypeDescription="Ein neues Dokument erstellen." ma:contentTypeScope="" ma:versionID="8865d1b447bcc91ea0147319572c1962">
  <xsd:schema xmlns:xsd="http://www.w3.org/2001/XMLSchema" xmlns:xs="http://www.w3.org/2001/XMLSchema" xmlns:p="http://schemas.microsoft.com/office/2006/metadata/properties" xmlns:ns2="1432ab58-9adb-48ae-8612-b883f81be93a" xmlns:ns3="ca30a400-2da2-4f73-80a0-f351bad52d92" targetNamespace="http://schemas.microsoft.com/office/2006/metadata/properties" ma:root="true" ma:fieldsID="5dee5afe1b476fd1a0220ba1109f9a1c" ns2:_="" ns3:_="">
    <xsd:import namespace="1432ab58-9adb-48ae-8612-b883f81be93a"/>
    <xsd:import namespace="ca30a400-2da2-4f73-80a0-f351bad52d9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32ab58-9adb-48ae-8612-b883f81be9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ildmarkierungen" ma:readOnly="false" ma:fieldId="{5cf76f15-5ced-4ddc-b409-7134ff3c332f}" ma:taxonomyMulti="true" ma:sspId="cc9eec2e-ebbc-4d8e-82de-473616ba776a"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30a400-2da2-4f73-80a0-f351bad52d92" elementFormDefault="qualified">
    <xsd:import namespace="http://schemas.microsoft.com/office/2006/documentManagement/types"/>
    <xsd:import namespace="http://schemas.microsoft.com/office/infopath/2007/PartnerControls"/>
    <xsd:element name="SharedWithUsers" ma:index="12"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Freigegeben für - Details" ma:internalName="SharedWithDetails" ma:readOnly="true">
      <xsd:simpleType>
        <xsd:restriction base="dms:Note">
          <xsd:maxLength value="255"/>
        </xsd:restriction>
      </xsd:simpleType>
    </xsd:element>
    <xsd:element name="TaxCatchAll" ma:index="16" nillable="true" ma:displayName="Taxonomy Catch All Column" ma:hidden="true" ma:list="{1ca6c3d6-ea0f-4b3d-aa90-a29b18b265bb}" ma:internalName="TaxCatchAll" ma:showField="CatchAllData" ma:web="ca30a400-2da2-4f73-80a0-f351bad52d9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A5468C-C8CE-4221-970A-08DC48B578DD}">
  <ds:schemaRefs>
    <ds:schemaRef ds:uri="2ecfe2dd-4410-44de-acfc-8f24e421a410"/>
    <ds:schemaRef ds:uri="7aaded5a-02a0-4f03-9046-1053c175d90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9AF7D3B9-A4BA-495A-9603-86ED92BED84C}"/>
</file>

<file path=customXml/itemProps3.xml><?xml version="1.0" encoding="utf-8"?>
<ds:datastoreItem xmlns:ds="http://schemas.openxmlformats.org/officeDocument/2006/customXml" ds:itemID="{35CF4310-A72E-48DD-822E-1A1F0B2940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2720</Words>
  <Application>Microsoft Office PowerPoint</Application>
  <PresentationFormat>Breitbild</PresentationFormat>
  <Paragraphs>169</Paragraphs>
  <Slides>28</Slides>
  <Notes>13</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28</vt:i4>
      </vt:variant>
    </vt:vector>
  </HeadingPairs>
  <TitlesOfParts>
    <vt:vector size="34" baseType="lpstr">
      <vt:lpstr>Arial</vt:lpstr>
      <vt:lpstr>Arial Black</vt:lpstr>
      <vt:lpstr>Calibri</vt:lpstr>
      <vt:lpstr>Google Sans</vt:lpstr>
      <vt:lpstr>News Gothic MT</vt:lpstr>
      <vt:lpstr>1_Office</vt:lpstr>
      <vt:lpstr>Quiz Toleranz &amp; gesellschaft  </vt:lpstr>
      <vt:lpstr>Was versteht ihr unter dem Begriff  „Migrationsgesellschaft?“ </vt:lpstr>
      <vt:lpstr>Migrationsgesellschaft  </vt:lpstr>
      <vt:lpstr>Welche Geschichte teilen Antonio Rüdiger, Riccardo Simonetti, Nura, Palina Rojinski und Helene Fischer?  </vt:lpstr>
      <vt:lpstr>Antonio Rüdiger ist ein deutscher Fußballspieler, der seit 2023 für Real Madrid spielt. Seine Familie kommt aus Sierra Leona und Berlin. Auch ehrenamtlich ist er engagiert: Er ist Fußballbotschafter in Sierra Leone und setzt sich seit Jahren, auch aufgrund seiner eigenen Erfahrungen, gegen Rassismus im Fußball ein. </vt:lpstr>
      <vt:lpstr>Nura Habib Omer flüchtete mit ihrer Mutter und ihren Geschwistern im Alter von 3 Jahren aus Saudi-Arabien nach Deutschland. Aufgrund familiärer Konflikte in ihrer Jugend lebte sie zeitweise in Wohngruppen und Jugendeinrichtungen. Heute ist sie eine bekannte Rapperin und Schauspielerin, die sich in ihrer Arbeit gegen Rassismus, Polizeigewalt und die aktuelle deutsche und EU-weite Asylpolitik ausspricht.  </vt:lpstr>
      <vt:lpstr>Helene Fischer wurde in der ehemaligen Sowjetunion geboren und kam mit ihrer Familie Ende der 1980er-Jahre nach Deutschland. Ihre Familie gilt als „Russlanddeutsche“, denn Fischers Großeltern, die in einer deutschen Siedlung in der heutigen Ukraine lebten,  wurden während des Zweiten Weltkrieges  nach Sibirien zwangsumgesiedelt. Als Helene Fischer und ihre Familie nach Deutschland kamen, wurden ihre Namen „eingedeutscht“. Der Geburtsname der erfolgreichen Schlagersängerin ist Jelena Petrowa Fischer.  </vt:lpstr>
      <vt:lpstr>Welche Geschichte teilen Antonio Rüdiger, Riccardo Simonetti, Nura, Palina Rojinski und Helene Fischer?  </vt:lpstr>
      <vt:lpstr>Kannst Du in mehr als drei Sprachen „Herzlich Willkommen“  sagen? </vt:lpstr>
      <vt:lpstr>Hintergrund   </vt:lpstr>
      <vt:lpstr>Wann wurde Deutschland offiziell als Einwanderungsland bezeichnet?  </vt:lpstr>
      <vt:lpstr>PowerPoint-Präsentation</vt:lpstr>
      <vt:lpstr>Wann wurde Deutschland offiziell als Einwanderungsland bezeichnet?  </vt:lpstr>
      <vt:lpstr>Kennst du eine Person, die Keine Migrationsgeschichte hat?</vt:lpstr>
      <vt:lpstr>PowerPoint-Präsentation</vt:lpstr>
      <vt:lpstr>PowerPoint-Präsentation</vt:lpstr>
      <vt:lpstr>PowerPoint-Präsentation</vt:lpstr>
      <vt:lpstr>Warst Du schonmal frei von Vorurteilen?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Und zum Abschluss: Kann du ein Lied auf  Türkisch, Ukrainisch oder Ladino singen?</vt:lpstr>
      <vt:lpstr>Das war`s! Quiz Toleranz &amp; gesellschaft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Toleranz Quiz</dc:title>
  <dc:creator>Sophie Henkenherm</dc:creator>
  <cp:lastModifiedBy>Sophie Henkenherm</cp:lastModifiedBy>
  <cp:revision>2</cp:revision>
  <dcterms:created xsi:type="dcterms:W3CDTF">2023-01-17T11:21:07Z</dcterms:created>
  <dcterms:modified xsi:type="dcterms:W3CDTF">2023-04-14T08:41:57Z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0x0101008EA3DB7B0B2CB044B459BF9513DAACBF</vt:lpwstr>
  </property>
  <property fmtid="{D5CDD505-2E9C-101B-9397-08002B2CF9AE}" pid="3" name="MediaServiceImageTags">
    <vt:lpwstr/>
  </property>
</Properties>
</file>